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75"/>
  </p:notesMasterIdLst>
  <p:sldIdLst>
    <p:sldId id="257" r:id="rId3"/>
    <p:sldId id="436" r:id="rId4"/>
    <p:sldId id="271" r:id="rId5"/>
    <p:sldId id="437" r:id="rId6"/>
    <p:sldId id="274" r:id="rId7"/>
    <p:sldId id="275" r:id="rId8"/>
    <p:sldId id="276" r:id="rId9"/>
    <p:sldId id="277" r:id="rId10"/>
    <p:sldId id="278" r:id="rId11"/>
    <p:sldId id="279" r:id="rId12"/>
    <p:sldId id="430" r:id="rId13"/>
    <p:sldId id="433" r:id="rId14"/>
    <p:sldId id="434" r:id="rId15"/>
    <p:sldId id="435" r:id="rId16"/>
    <p:sldId id="417" r:id="rId17"/>
    <p:sldId id="432" r:id="rId18"/>
    <p:sldId id="438" r:id="rId19"/>
    <p:sldId id="283" r:id="rId20"/>
    <p:sldId id="300" r:id="rId21"/>
    <p:sldId id="301" r:id="rId22"/>
    <p:sldId id="302" r:id="rId23"/>
    <p:sldId id="319" r:id="rId24"/>
    <p:sldId id="320" r:id="rId25"/>
    <p:sldId id="321" r:id="rId26"/>
    <p:sldId id="439" r:id="rId27"/>
    <p:sldId id="440" r:id="rId28"/>
    <p:sldId id="293" r:id="rId29"/>
    <p:sldId id="308" r:id="rId30"/>
    <p:sldId id="309" r:id="rId31"/>
    <p:sldId id="305" r:id="rId32"/>
    <p:sldId id="306" r:id="rId33"/>
    <p:sldId id="323" r:id="rId34"/>
    <p:sldId id="307" r:id="rId35"/>
    <p:sldId id="262" r:id="rId36"/>
    <p:sldId id="310" r:id="rId37"/>
    <p:sldId id="322" r:id="rId38"/>
    <p:sldId id="311" r:id="rId39"/>
    <p:sldId id="312" r:id="rId40"/>
    <p:sldId id="313" r:id="rId41"/>
    <p:sldId id="314" r:id="rId42"/>
    <p:sldId id="315" r:id="rId43"/>
    <p:sldId id="316" r:id="rId44"/>
    <p:sldId id="318" r:id="rId45"/>
    <p:sldId id="457" r:id="rId46"/>
    <p:sldId id="458" r:id="rId47"/>
    <p:sldId id="459" r:id="rId48"/>
    <p:sldId id="460" r:id="rId49"/>
    <p:sldId id="461" r:id="rId50"/>
    <p:sldId id="486" r:id="rId51"/>
    <p:sldId id="462" r:id="rId52"/>
    <p:sldId id="487" r:id="rId53"/>
    <p:sldId id="488" r:id="rId54"/>
    <p:sldId id="478" r:id="rId55"/>
    <p:sldId id="474" r:id="rId56"/>
    <p:sldId id="480" r:id="rId57"/>
    <p:sldId id="481" r:id="rId58"/>
    <p:sldId id="443" r:id="rId59"/>
    <p:sldId id="476" r:id="rId60"/>
    <p:sldId id="475" r:id="rId61"/>
    <p:sldId id="270" r:id="rId62"/>
    <p:sldId id="422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  <p:embeddedFont>
      <p:font typeface="Century Gothic" panose="020B0502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6742DB-69F3-459F-BEF0-F4925C27467B}">
  <a:tblStyle styleId="{446742DB-69F3-459F-BEF0-F4925C274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customXml" Target="../customXml/item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customXml" Target="../customXml/item2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YU7RSoOZ0U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402f8f9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402f8f9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https://www.youtube.com/watch?v=xYU7RSoOZ0U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872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402f8f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402f8f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66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402f8f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402f8f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72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402f8f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402f8f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63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402f8f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402f8f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402f8f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402f8f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71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1A889C1A-85DC-4FF7-AC8A-6E0C7268C9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A0AED84C-AA59-4A4E-9BAA-07A9DAA7E4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FF1289B-B60A-435D-9CE5-A7AC1CFF9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19B0C9-4F05-4B81-BE51-FB9997C5DFC6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8A2F9BAE-EAAA-4884-B737-FE02F72FDD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6A050439-4233-4DAA-81ED-3BCACED127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For this activity, I usually take in cards from the “Headbanz” game, but you can just go to Google &amp; print off any pictures you would like. I have one volunteer at a time hold a card in front of his/her forehead so everyone else can see &amp; then he/she asks questions to determine what is on his/her card. For middle school students I use “silly” cards such as diaper, boxer shorts, deodorant, etc.</a:t>
            </a:r>
          </a:p>
          <a:p>
            <a:endParaRPr lang="en-US" altLang="en-US"/>
          </a:p>
          <a:p>
            <a:r>
              <a:rPr lang="en-US" altLang="en-US"/>
              <a:t>*I only spend about 5 minutes on this activity &amp; then move on. The kids LOVE this!*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BF857C65-DABD-4F85-AF3D-42895122E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E686DA-9973-4079-A596-37C2E5946E2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2F2FD121-752A-46AA-85DA-F1B542B636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02354B1-5831-44FE-8C96-62EBD6867B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0DA9CA84-BB5C-4A97-B8BB-48641CDBF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FA24C4-66BA-4FF6-AF95-1F03E481264E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49047456-5E39-4C5D-9AD9-CC3DDC1AA4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301D49BC-A823-47E5-98C8-326E1CCA9B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Give the students a minute or 2 to list as many physical &amp; chemical properties as they can. Have the students share their answers with the class.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8757BE5-3D50-4155-98F9-01810AA90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2C3CEC-4E7B-427E-8DD0-1D163BA84BA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45A9E9B3-F2A7-4E27-A856-FB5EE09B61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CC6C21FE-1410-40A5-9EEA-F35C4E53DE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Chemical property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CA84E5BA-B0CC-43E5-9D24-8048CC8A0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DA88C7-6E63-41E7-8ED9-5F3DE3F345E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E2ADE52A-5622-42CA-A0CA-624428C0F5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CEA323C6-BFCB-4EF0-9147-FD1543CFBA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A8F4A881-C05F-451E-A895-5D4326EBA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0E8896-1BBD-45A7-89F4-02424F158C4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4EA1FC41-1F3B-4DC5-BF21-D4C3F67D3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BF6812D4-0017-4A37-8DD0-497A75477D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375FD2CD-851B-4FFF-B870-F017F225B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B343A-D4B4-4EF2-9A08-C9768C3278C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8652A2DC-5AC5-4054-89B7-456F136346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86F122FA-2167-45A0-A271-83DFAB96D2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7243E9C6-95D2-40B9-9755-601FBB3A5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435567-0075-4D50-8BF4-4BCB3883A29E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AACB175F-AEA2-4B76-98D9-041388B45A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A0A8CFA7-49D2-4757-8328-6C9FC7AE0A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Chemical property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8EE48378-B18A-48A1-8A9B-40D2E4ECE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C91CD9-409B-48C7-B858-7DB6F6F2DD6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53422F8D-2793-4ABD-85F2-A8C2DBA492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41F9A6CE-D53C-4456-81AF-58D02F75FD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FB6F2919-2726-46FD-90E9-13FB56EE4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C593B7-C78E-45A2-9E3E-74E93705880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4B239BD8-FDAC-4134-85AD-F89B27F0ED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67760BBA-AAE1-4B9B-8920-612861ED66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Chemical property</a:t>
            </a: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E67A69BA-0C00-4EC3-86C3-13B674CD9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095DE1-690D-4F34-9D28-5DE839E6EC69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54934690-9685-4620-B506-1A535C2C9D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2DC1B84B-9060-4BDF-B4F0-4F8407AE47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Chemical property</a:t>
            </a: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39646252-A827-4FA8-9266-E20029A6C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CA9336-AF26-4B71-8724-3644FD7D286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92FCAF57-8B09-4A7D-B7C8-B485AA9ACF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EEC8AAC9-1C23-4115-99DD-3618CE7EE0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E7D92C4-5983-4244-A3C6-4A10801F9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BF9DD7-6AC4-4CCF-B459-4DAB9FBB622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0662500f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0662500f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6B8F42DA-2103-444C-9E00-B2C99220B2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B3EC84B2-2F68-4ECC-9658-1CCD46BAC1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950A782A-E784-4BC3-B397-E9E4CD598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263EBD-CC94-4F46-9DF5-9DC4755AF02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B6F82723-E3FF-424A-A0B2-73AF3F514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34B3135-E064-4444-AA16-548CAAACAB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Chemical property</a:t>
            </a: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847A20DD-C2BD-469B-B951-9993E90F9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1FED99-937B-466C-BF17-FD33237CACC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1A4CD9C9-550B-4300-838F-F04C96E746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1105C8E1-5DB5-4AD0-827F-8B4DFEA438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Physical property</a:t>
            </a: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DD608C8D-3CC4-4BB3-A98B-5093C948A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93DA5B-AA9F-4AC9-BF8A-D9739839BD4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A1C8A087-ABBD-4375-BADE-DD91458C35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15F0CD0E-496B-4ED8-9A66-60EB1A54A0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1) K	2) C	3) D	4) A	5) B	6) E	7) I	8) F	9) J	10) G	11) H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FE51DED4-B828-4CEA-90B9-53464C16D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B55315-FF29-4D02-8155-8060BF54CD6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02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686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73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477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991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32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318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120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850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8.11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22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4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33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8.11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85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8.11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6724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4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402f8f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402f8f9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402f8f9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402f8f9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402f8f9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402f8f9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402f8f9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402f8f9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402f8f9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402f8f9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2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5AA133-F329-4F23-91CC-4EAE159D1E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0743E0-2DE0-4EBB-898E-1854DBCDFD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133889-38B1-46BA-9DD5-A3AEC23983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19E65-E2BA-4EB7-BCA2-DCD0424082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332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3BAA1F-0BD2-4492-9323-5C2323E1EF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3AF6E-D611-4B8D-BE78-56FDC1B18C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3E343-4A81-4B04-B63F-38294F494D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611AD-FB08-4A0D-9E88-120DB4B80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70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8E31A81-7FEE-49A1-A2DD-C125E11A96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8646A84-F859-4A79-8476-1C110B723F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60E33D8-6DB9-4996-BA68-723663858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ED36B-E2BB-4E31-BF9E-FC3336A70D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75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dviZkM7S4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Do not delete this slide.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This slide is designed so that you can copy the </a:t>
            </a:r>
            <a:r>
              <a:rPr lang="en-GB" b="1" dirty="0"/>
              <a:t>prompt box</a:t>
            </a:r>
            <a:r>
              <a:rPr lang="en-GB" dirty="0"/>
              <a:t> you need and insert it into your slides.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This slide is hidden and will not be included when presenting your lesson.</a:t>
            </a:r>
            <a:endParaRPr dirty="0"/>
          </a:p>
        </p:txBody>
      </p:sp>
      <p:graphicFrame>
        <p:nvGraphicFramePr>
          <p:cNvPr id="136" name="Google Shape;136;p23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7" name="Google Shape;137;p23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8" name="Google Shape;138;p23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" name="Google Shape;139;p23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" name="Google Shape;140;p23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3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2" name="Google Shape;142;p23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" name="Google Shape;143;p23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3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25" y="857750"/>
            <a:ext cx="3492850" cy="421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45"/>
          <p:cNvGraphicFramePr/>
          <p:nvPr>
            <p:extLst>
              <p:ext uri="{D42A27DB-BD31-4B8C-83A1-F6EECF244321}">
                <p14:modId xmlns:p14="http://schemas.microsoft.com/office/powerpoint/2010/main" val="105100464"/>
              </p:ext>
            </p:extLst>
          </p:nvPr>
        </p:nvGraphicFramePr>
        <p:xfrm>
          <a:off x="5931350" y="1035375"/>
          <a:ext cx="2487775" cy="15849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4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state of matter do particles have the most energy?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8" name="Google Shape;318;p45"/>
          <p:cNvGraphicFramePr/>
          <p:nvPr>
            <p:extLst>
              <p:ext uri="{D42A27DB-BD31-4B8C-83A1-F6EECF244321}">
                <p14:modId xmlns:p14="http://schemas.microsoft.com/office/powerpoint/2010/main" val="3775333360"/>
              </p:ext>
            </p:extLst>
          </p:nvPr>
        </p:nvGraphicFramePr>
        <p:xfrm>
          <a:off x="5931349" y="3041600"/>
          <a:ext cx="2487775" cy="14325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4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state of matter fills the bottom of the container their in?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</a:rPr>
              <a:t>We will describe states of matter using the particle model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B1A3B6-3707-4002-B2B9-58F45A02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0" y="28477"/>
            <a:ext cx="5596712" cy="487102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CB35EA7-31B3-40F6-8D81-2CF0F93E3938}"/>
              </a:ext>
            </a:extLst>
          </p:cNvPr>
          <p:cNvSpPr/>
          <p:nvPr/>
        </p:nvSpPr>
        <p:spPr>
          <a:xfrm rot="1885610">
            <a:off x="2069844" y="1918279"/>
            <a:ext cx="399870" cy="1121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76D597-D027-4400-B5B5-A80095A2AE7C}"/>
              </a:ext>
            </a:extLst>
          </p:cNvPr>
          <p:cNvSpPr/>
          <p:nvPr/>
        </p:nvSpPr>
        <p:spPr>
          <a:xfrm rot="1885610">
            <a:off x="2838240" y="2335808"/>
            <a:ext cx="399870" cy="1121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5B9C0C-9567-407D-B89D-335109DF255C}"/>
              </a:ext>
            </a:extLst>
          </p:cNvPr>
          <p:cNvSpPr/>
          <p:nvPr/>
        </p:nvSpPr>
        <p:spPr>
          <a:xfrm rot="19800155">
            <a:off x="4591281" y="1845009"/>
            <a:ext cx="399870" cy="1121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C8BC8-FB99-443A-A789-754CBED30463}"/>
              </a:ext>
            </a:extLst>
          </p:cNvPr>
          <p:cNvSpPr txBox="1"/>
          <p:nvPr/>
        </p:nvSpPr>
        <p:spPr>
          <a:xfrm>
            <a:off x="4887913" y="320602"/>
            <a:ext cx="4055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2000" dirty="0">
                <a:latin typeface="Century Gothic" panose="020B0502020202020204" pitchFamily="34" charset="0"/>
              </a:rPr>
              <a:t>Name the processes using the word banks below:</a:t>
            </a:r>
          </a:p>
          <a:p>
            <a:pPr lvl="5"/>
            <a:endParaRPr lang="en-US" sz="2000" b="1" i="1" dirty="0">
              <a:latin typeface="Century Gothic" panose="020B0502020202020204" pitchFamily="34" charset="0"/>
            </a:endParaRPr>
          </a:p>
          <a:p>
            <a:pPr lvl="5" algn="ctr"/>
            <a:r>
              <a:rPr lang="en-US" sz="2000" b="1" i="1" dirty="0">
                <a:latin typeface="Century Gothic" panose="020B0502020202020204" pitchFamily="34" charset="0"/>
              </a:rPr>
              <a:t>Sublimation	Condensation</a:t>
            </a:r>
          </a:p>
          <a:p>
            <a:pPr lvl="5" algn="ctr"/>
            <a:r>
              <a:rPr lang="en-US" sz="2000" b="1" i="1" dirty="0">
                <a:latin typeface="Century Gothic" panose="020B0502020202020204" pitchFamily="34" charset="0"/>
              </a:rPr>
              <a:t>Evaporation	Freezing</a:t>
            </a:r>
          </a:p>
          <a:p>
            <a:pPr lvl="5" algn="ctr"/>
            <a:r>
              <a:rPr lang="en-US" sz="2000" b="1" i="1" dirty="0">
                <a:latin typeface="Century Gothic" panose="020B0502020202020204" pitchFamily="34" charset="0"/>
              </a:rPr>
              <a:t>Melting		Deposition</a:t>
            </a:r>
            <a:r>
              <a:rPr lang="en-US" sz="2000" dirty="0">
                <a:latin typeface="Century Gothic" panose="020B0502020202020204" pitchFamily="34" charset="0"/>
              </a:rPr>
              <a:t>	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D9924-D8D9-4674-A1D2-412140D99AA0}"/>
              </a:ext>
            </a:extLst>
          </p:cNvPr>
          <p:cNvSpPr/>
          <p:nvPr/>
        </p:nvSpPr>
        <p:spPr>
          <a:xfrm rot="19800155">
            <a:off x="3822886" y="2338666"/>
            <a:ext cx="399870" cy="1121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83ED4-5619-4F24-A126-BC8C878DFED1}"/>
              </a:ext>
            </a:extLst>
          </p:cNvPr>
          <p:cNvSpPr/>
          <p:nvPr/>
        </p:nvSpPr>
        <p:spPr>
          <a:xfrm>
            <a:off x="2980377" y="3497582"/>
            <a:ext cx="1132707" cy="41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BCB0B2-D060-428F-9111-E93C915C9FB5}"/>
              </a:ext>
            </a:extLst>
          </p:cNvPr>
          <p:cNvSpPr/>
          <p:nvPr/>
        </p:nvSpPr>
        <p:spPr>
          <a:xfrm>
            <a:off x="3002934" y="4362647"/>
            <a:ext cx="1132707" cy="41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</a:p>
        </p:txBody>
      </p:sp>
      <p:pic>
        <p:nvPicPr>
          <p:cNvPr id="28" name="Online Media 27" title="3 Minute Timer">
            <a:hlinkClick r:id="" action="ppaction://media"/>
            <a:extLst>
              <a:ext uri="{FF2B5EF4-FFF2-40B4-BE49-F238E27FC236}">
                <a16:creationId xmlns:a16="http://schemas.microsoft.com/office/drawing/2014/main" id="{6FC13A90-E49D-4229-8766-A14CB75612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505447" y="3360145"/>
            <a:ext cx="2506708" cy="1410023"/>
          </a:xfrm>
          <a:prstGeom prst="rect">
            <a:avLst/>
          </a:prstGeom>
        </p:spPr>
      </p:pic>
      <p:pic>
        <p:nvPicPr>
          <p:cNvPr id="37" name="Google Shape;257;p39">
            <a:extLst>
              <a:ext uri="{FF2B5EF4-FFF2-40B4-BE49-F238E27FC236}">
                <a16:creationId xmlns:a16="http://schemas.microsoft.com/office/drawing/2014/main" id="{D833DDE4-7B10-4A55-89AD-D8897347C59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4" y="494522"/>
            <a:ext cx="2589832" cy="1240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9"/>
          <p:cNvGraphicFramePr/>
          <p:nvPr/>
        </p:nvGraphicFramePr>
        <p:xfrm>
          <a:off x="674370" y="1373872"/>
          <a:ext cx="8138160" cy="3596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264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Quality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Gases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Distance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together.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 each other.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far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Motion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in one spot.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easily.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quickly.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Hardness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hard to break apart.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easy to break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 expand or be compressed₁.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Matter holds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cannot hold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expand to fill all the space of any container.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42C8EA-889D-4AA2-8D02-2F2F5468E4E9}"/>
              </a:ext>
            </a:extLst>
          </p:cNvPr>
          <p:cNvSpPr/>
          <p:nvPr/>
        </p:nvSpPr>
        <p:spPr>
          <a:xfrm>
            <a:off x="1943100" y="122241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Particles are very packed together.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B82CD-93CC-415D-BE16-380406CB5928}"/>
              </a:ext>
            </a:extLst>
          </p:cNvPr>
          <p:cNvSpPr/>
          <p:nvPr/>
        </p:nvSpPr>
        <p:spPr>
          <a:xfrm>
            <a:off x="1943100" y="1840230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2F6AE-338A-4405-ABD3-0F9B4C44264F}"/>
              </a:ext>
            </a:extLst>
          </p:cNvPr>
          <p:cNvSpPr/>
          <p:nvPr/>
        </p:nvSpPr>
        <p:spPr>
          <a:xfrm>
            <a:off x="433197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C2B2-AAC5-4158-985D-EDF40CBFAC82}"/>
              </a:ext>
            </a:extLst>
          </p:cNvPr>
          <p:cNvSpPr/>
          <p:nvPr/>
        </p:nvSpPr>
        <p:spPr>
          <a:xfrm>
            <a:off x="657225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7214B-54A4-4300-BEC4-850D300CAC5B}"/>
              </a:ext>
            </a:extLst>
          </p:cNvPr>
          <p:cNvSpPr/>
          <p:nvPr/>
        </p:nvSpPr>
        <p:spPr>
          <a:xfrm>
            <a:off x="4331970" y="2491735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22A4B-C818-4D9B-BAB6-1D9C81A94366}"/>
              </a:ext>
            </a:extLst>
          </p:cNvPr>
          <p:cNvSpPr/>
          <p:nvPr/>
        </p:nvSpPr>
        <p:spPr>
          <a:xfrm>
            <a:off x="6572250" y="2508111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5C0A7-3F59-46BE-B6CC-FAC978B01D8A}"/>
              </a:ext>
            </a:extLst>
          </p:cNvPr>
          <p:cNvSpPr/>
          <p:nvPr/>
        </p:nvSpPr>
        <p:spPr>
          <a:xfrm>
            <a:off x="1943100" y="2508111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373B1E-F6BA-46EE-B249-1CF2B6655EBA}"/>
              </a:ext>
            </a:extLst>
          </p:cNvPr>
          <p:cNvSpPr/>
          <p:nvPr/>
        </p:nvSpPr>
        <p:spPr>
          <a:xfrm>
            <a:off x="1943100" y="3242057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6A173-0472-49D9-8301-9094246236BE}"/>
              </a:ext>
            </a:extLst>
          </p:cNvPr>
          <p:cNvSpPr/>
          <p:nvPr/>
        </p:nvSpPr>
        <p:spPr>
          <a:xfrm>
            <a:off x="1943100" y="4111665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7BA5B5-5F4D-4FAF-AD56-DA7966FA181F}"/>
              </a:ext>
            </a:extLst>
          </p:cNvPr>
          <p:cNvSpPr/>
          <p:nvPr/>
        </p:nvSpPr>
        <p:spPr>
          <a:xfrm>
            <a:off x="4280535" y="3225160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48B715-E0EE-4677-AEE0-7B969AA6CB75}"/>
              </a:ext>
            </a:extLst>
          </p:cNvPr>
          <p:cNvSpPr/>
          <p:nvPr/>
        </p:nvSpPr>
        <p:spPr>
          <a:xfrm>
            <a:off x="4280534" y="4133568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267C3-BF65-4CA3-BC20-EACECED31F72}"/>
              </a:ext>
            </a:extLst>
          </p:cNvPr>
          <p:cNvSpPr/>
          <p:nvPr/>
        </p:nvSpPr>
        <p:spPr>
          <a:xfrm>
            <a:off x="6546532" y="3181490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81400B-DD97-4DDE-B425-D8FEC0C702AA}"/>
              </a:ext>
            </a:extLst>
          </p:cNvPr>
          <p:cNvSpPr/>
          <p:nvPr/>
        </p:nvSpPr>
        <p:spPr>
          <a:xfrm>
            <a:off x="6577963" y="4111665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0DC94-CEF5-4CB4-9A86-3A84CFD47231}"/>
              </a:ext>
            </a:extLst>
          </p:cNvPr>
          <p:cNvSpPr/>
          <p:nvPr/>
        </p:nvSpPr>
        <p:spPr>
          <a:xfrm>
            <a:off x="4280534" y="122241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Particles are close together.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4FAC7-5E17-47EA-954B-95D400628B48}"/>
              </a:ext>
            </a:extLst>
          </p:cNvPr>
          <p:cNvSpPr/>
          <p:nvPr/>
        </p:nvSpPr>
        <p:spPr>
          <a:xfrm>
            <a:off x="6572250" y="96502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Particles are far apart.</a:t>
            </a:r>
          </a:p>
        </p:txBody>
      </p:sp>
    </p:spTree>
    <p:extLst>
      <p:ext uri="{BB962C8B-B14F-4D97-AF65-F5344CB8AC3E}">
        <p14:creationId xmlns:p14="http://schemas.microsoft.com/office/powerpoint/2010/main" val="280115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9"/>
          <p:cNvGraphicFramePr/>
          <p:nvPr/>
        </p:nvGraphicFramePr>
        <p:xfrm>
          <a:off x="674370" y="1373872"/>
          <a:ext cx="8138160" cy="3596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264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Quality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Gases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Distance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together.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 each other.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far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Motion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in one spot.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easily.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quickly.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Hardness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hard to break apart.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easy to break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 expand or be compressed₁.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Matter holds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cannot hold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expand to fill all the space of any container.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42C8EA-889D-4AA2-8D02-2F2F5468E4E9}"/>
              </a:ext>
            </a:extLst>
          </p:cNvPr>
          <p:cNvSpPr/>
          <p:nvPr/>
        </p:nvSpPr>
        <p:spPr>
          <a:xfrm>
            <a:off x="1943100" y="122241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Particles are very close together.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B82CD-93CC-415D-BE16-380406CB5928}"/>
              </a:ext>
            </a:extLst>
          </p:cNvPr>
          <p:cNvSpPr/>
          <p:nvPr/>
        </p:nvSpPr>
        <p:spPr>
          <a:xfrm>
            <a:off x="1943100" y="1840230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2F6AE-338A-4405-ABD3-0F9B4C44264F}"/>
              </a:ext>
            </a:extLst>
          </p:cNvPr>
          <p:cNvSpPr/>
          <p:nvPr/>
        </p:nvSpPr>
        <p:spPr>
          <a:xfrm>
            <a:off x="433197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C2B2-AAC5-4158-985D-EDF40CBFAC82}"/>
              </a:ext>
            </a:extLst>
          </p:cNvPr>
          <p:cNvSpPr/>
          <p:nvPr/>
        </p:nvSpPr>
        <p:spPr>
          <a:xfrm>
            <a:off x="657225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7214B-54A4-4300-BEC4-850D300CAC5B}"/>
              </a:ext>
            </a:extLst>
          </p:cNvPr>
          <p:cNvSpPr/>
          <p:nvPr/>
        </p:nvSpPr>
        <p:spPr>
          <a:xfrm>
            <a:off x="4331970" y="2491735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22A4B-C818-4D9B-BAB6-1D9C81A94366}"/>
              </a:ext>
            </a:extLst>
          </p:cNvPr>
          <p:cNvSpPr/>
          <p:nvPr/>
        </p:nvSpPr>
        <p:spPr>
          <a:xfrm>
            <a:off x="6572250" y="2508111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5C0A7-3F59-46BE-B6CC-FAC978B01D8A}"/>
              </a:ext>
            </a:extLst>
          </p:cNvPr>
          <p:cNvSpPr/>
          <p:nvPr/>
        </p:nvSpPr>
        <p:spPr>
          <a:xfrm>
            <a:off x="1943100" y="2508111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373B1E-F6BA-46EE-B249-1CF2B6655EBA}"/>
              </a:ext>
            </a:extLst>
          </p:cNvPr>
          <p:cNvSpPr/>
          <p:nvPr/>
        </p:nvSpPr>
        <p:spPr>
          <a:xfrm>
            <a:off x="1943100" y="3242057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6A173-0472-49D9-8301-9094246236BE}"/>
              </a:ext>
            </a:extLst>
          </p:cNvPr>
          <p:cNvSpPr/>
          <p:nvPr/>
        </p:nvSpPr>
        <p:spPr>
          <a:xfrm>
            <a:off x="1943100" y="4111665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7BA5B5-5F4D-4FAF-AD56-DA7966FA181F}"/>
              </a:ext>
            </a:extLst>
          </p:cNvPr>
          <p:cNvSpPr/>
          <p:nvPr/>
        </p:nvSpPr>
        <p:spPr>
          <a:xfrm>
            <a:off x="4280535" y="3225160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48B715-E0EE-4677-AEE0-7B969AA6CB75}"/>
              </a:ext>
            </a:extLst>
          </p:cNvPr>
          <p:cNvSpPr/>
          <p:nvPr/>
        </p:nvSpPr>
        <p:spPr>
          <a:xfrm>
            <a:off x="4280534" y="4133568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267C3-BF65-4CA3-BC20-EACECED31F72}"/>
              </a:ext>
            </a:extLst>
          </p:cNvPr>
          <p:cNvSpPr/>
          <p:nvPr/>
        </p:nvSpPr>
        <p:spPr>
          <a:xfrm>
            <a:off x="6546532" y="3181490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81400B-DD97-4DDE-B425-D8FEC0C702AA}"/>
              </a:ext>
            </a:extLst>
          </p:cNvPr>
          <p:cNvSpPr/>
          <p:nvPr/>
        </p:nvSpPr>
        <p:spPr>
          <a:xfrm>
            <a:off x="6577963" y="4111665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0DC94-CEF5-4CB4-9A86-3A84CFD47231}"/>
              </a:ext>
            </a:extLst>
          </p:cNvPr>
          <p:cNvSpPr/>
          <p:nvPr/>
        </p:nvSpPr>
        <p:spPr>
          <a:xfrm>
            <a:off x="4280534" y="122241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Particles move in one spot.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4FAC7-5E17-47EA-954B-95D400628B48}"/>
              </a:ext>
            </a:extLst>
          </p:cNvPr>
          <p:cNvSpPr/>
          <p:nvPr/>
        </p:nvSpPr>
        <p:spPr>
          <a:xfrm>
            <a:off x="6572250" y="96502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Particles move easily.</a:t>
            </a:r>
          </a:p>
        </p:txBody>
      </p:sp>
    </p:spTree>
    <p:extLst>
      <p:ext uri="{BB962C8B-B14F-4D97-AF65-F5344CB8AC3E}">
        <p14:creationId xmlns:p14="http://schemas.microsoft.com/office/powerpoint/2010/main" val="220008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9"/>
          <p:cNvGraphicFramePr/>
          <p:nvPr/>
        </p:nvGraphicFramePr>
        <p:xfrm>
          <a:off x="674370" y="1373872"/>
          <a:ext cx="8138160" cy="3596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264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Quality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Gases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Distance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together.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 each other.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far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Motion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in one spot.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easily.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quickly.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Hardness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hard to break apart.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easy to break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 expand or be compressed₁.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Matter holds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cannot hold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expand to fill all the space of any container.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42C8EA-889D-4AA2-8D02-2F2F5468E4E9}"/>
              </a:ext>
            </a:extLst>
          </p:cNvPr>
          <p:cNvSpPr/>
          <p:nvPr/>
        </p:nvSpPr>
        <p:spPr>
          <a:xfrm>
            <a:off x="1497330" y="122241"/>
            <a:ext cx="257052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The matter can expand or be compressed.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B82CD-93CC-415D-BE16-380406CB5928}"/>
              </a:ext>
            </a:extLst>
          </p:cNvPr>
          <p:cNvSpPr/>
          <p:nvPr/>
        </p:nvSpPr>
        <p:spPr>
          <a:xfrm>
            <a:off x="1943100" y="1840230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2F6AE-338A-4405-ABD3-0F9B4C44264F}"/>
              </a:ext>
            </a:extLst>
          </p:cNvPr>
          <p:cNvSpPr/>
          <p:nvPr/>
        </p:nvSpPr>
        <p:spPr>
          <a:xfrm>
            <a:off x="433197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C2B2-AAC5-4158-985D-EDF40CBFAC82}"/>
              </a:ext>
            </a:extLst>
          </p:cNvPr>
          <p:cNvSpPr/>
          <p:nvPr/>
        </p:nvSpPr>
        <p:spPr>
          <a:xfrm>
            <a:off x="657225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7214B-54A4-4300-BEC4-850D300CAC5B}"/>
              </a:ext>
            </a:extLst>
          </p:cNvPr>
          <p:cNvSpPr/>
          <p:nvPr/>
        </p:nvSpPr>
        <p:spPr>
          <a:xfrm>
            <a:off x="4331970" y="2491735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22A4B-C818-4D9B-BAB6-1D9C81A94366}"/>
              </a:ext>
            </a:extLst>
          </p:cNvPr>
          <p:cNvSpPr/>
          <p:nvPr/>
        </p:nvSpPr>
        <p:spPr>
          <a:xfrm>
            <a:off x="6572250" y="2508111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5C0A7-3F59-46BE-B6CC-FAC978B01D8A}"/>
              </a:ext>
            </a:extLst>
          </p:cNvPr>
          <p:cNvSpPr/>
          <p:nvPr/>
        </p:nvSpPr>
        <p:spPr>
          <a:xfrm>
            <a:off x="1943100" y="2508111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373B1E-F6BA-46EE-B249-1CF2B6655EBA}"/>
              </a:ext>
            </a:extLst>
          </p:cNvPr>
          <p:cNvSpPr/>
          <p:nvPr/>
        </p:nvSpPr>
        <p:spPr>
          <a:xfrm>
            <a:off x="1943100" y="3242057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6A173-0472-49D9-8301-9094246236BE}"/>
              </a:ext>
            </a:extLst>
          </p:cNvPr>
          <p:cNvSpPr/>
          <p:nvPr/>
        </p:nvSpPr>
        <p:spPr>
          <a:xfrm>
            <a:off x="1943100" y="4111665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7BA5B5-5F4D-4FAF-AD56-DA7966FA181F}"/>
              </a:ext>
            </a:extLst>
          </p:cNvPr>
          <p:cNvSpPr/>
          <p:nvPr/>
        </p:nvSpPr>
        <p:spPr>
          <a:xfrm>
            <a:off x="4280535" y="3225160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48B715-E0EE-4677-AEE0-7B969AA6CB75}"/>
              </a:ext>
            </a:extLst>
          </p:cNvPr>
          <p:cNvSpPr/>
          <p:nvPr/>
        </p:nvSpPr>
        <p:spPr>
          <a:xfrm>
            <a:off x="4280534" y="4133568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267C3-BF65-4CA3-BC20-EACECED31F72}"/>
              </a:ext>
            </a:extLst>
          </p:cNvPr>
          <p:cNvSpPr/>
          <p:nvPr/>
        </p:nvSpPr>
        <p:spPr>
          <a:xfrm>
            <a:off x="6546532" y="3181490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81400B-DD97-4DDE-B425-D8FEC0C702AA}"/>
              </a:ext>
            </a:extLst>
          </p:cNvPr>
          <p:cNvSpPr/>
          <p:nvPr/>
        </p:nvSpPr>
        <p:spPr>
          <a:xfrm>
            <a:off x="6577963" y="4111665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0DC94-CEF5-4CB4-9A86-3A84CFD47231}"/>
              </a:ext>
            </a:extLst>
          </p:cNvPr>
          <p:cNvSpPr/>
          <p:nvPr/>
        </p:nvSpPr>
        <p:spPr>
          <a:xfrm>
            <a:off x="4280534" y="122241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The matter is hard to break apart.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4FAC7-5E17-47EA-954B-95D400628B48}"/>
              </a:ext>
            </a:extLst>
          </p:cNvPr>
          <p:cNvSpPr/>
          <p:nvPr/>
        </p:nvSpPr>
        <p:spPr>
          <a:xfrm>
            <a:off x="6572250" y="96502"/>
            <a:ext cx="212475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The matter is easy to break apart.</a:t>
            </a:r>
          </a:p>
        </p:txBody>
      </p:sp>
    </p:spTree>
    <p:extLst>
      <p:ext uri="{BB962C8B-B14F-4D97-AF65-F5344CB8AC3E}">
        <p14:creationId xmlns:p14="http://schemas.microsoft.com/office/powerpoint/2010/main" val="155219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39"/>
          <p:cNvGraphicFramePr/>
          <p:nvPr>
            <p:extLst>
              <p:ext uri="{D42A27DB-BD31-4B8C-83A1-F6EECF244321}">
                <p14:modId xmlns:p14="http://schemas.microsoft.com/office/powerpoint/2010/main" val="2640627224"/>
              </p:ext>
            </p:extLst>
          </p:nvPr>
        </p:nvGraphicFramePr>
        <p:xfrm>
          <a:off x="674370" y="1373872"/>
          <a:ext cx="8138160" cy="359649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264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Quality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Gases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Distance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together.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 each other.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far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Motion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in one spot.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easily.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quickly.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Hardness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hard to break apart.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easy to break apart.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 expand or be compressed₁.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Matter holds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cannot hold its own shape.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expand to fill all the space of any container.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42C8EA-889D-4AA2-8D02-2F2F5468E4E9}"/>
              </a:ext>
            </a:extLst>
          </p:cNvPr>
          <p:cNvSpPr/>
          <p:nvPr/>
        </p:nvSpPr>
        <p:spPr>
          <a:xfrm>
            <a:off x="3790780" y="111099"/>
            <a:ext cx="2559091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Matter holds its own shape.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B82CD-93CC-415D-BE16-380406CB5928}"/>
              </a:ext>
            </a:extLst>
          </p:cNvPr>
          <p:cNvSpPr/>
          <p:nvPr/>
        </p:nvSpPr>
        <p:spPr>
          <a:xfrm>
            <a:off x="1943100" y="1840230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2F6AE-338A-4405-ABD3-0F9B4C44264F}"/>
              </a:ext>
            </a:extLst>
          </p:cNvPr>
          <p:cNvSpPr/>
          <p:nvPr/>
        </p:nvSpPr>
        <p:spPr>
          <a:xfrm>
            <a:off x="433197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0C2B2-AAC5-4158-985D-EDF40CBFAC82}"/>
              </a:ext>
            </a:extLst>
          </p:cNvPr>
          <p:cNvSpPr/>
          <p:nvPr/>
        </p:nvSpPr>
        <p:spPr>
          <a:xfrm>
            <a:off x="6572250" y="1837556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7214B-54A4-4300-BEC4-850D300CAC5B}"/>
              </a:ext>
            </a:extLst>
          </p:cNvPr>
          <p:cNvSpPr/>
          <p:nvPr/>
        </p:nvSpPr>
        <p:spPr>
          <a:xfrm>
            <a:off x="4331970" y="2491735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22A4B-C818-4D9B-BAB6-1D9C81A94366}"/>
              </a:ext>
            </a:extLst>
          </p:cNvPr>
          <p:cNvSpPr/>
          <p:nvPr/>
        </p:nvSpPr>
        <p:spPr>
          <a:xfrm>
            <a:off x="6572250" y="2508111"/>
            <a:ext cx="213741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5C0A7-3F59-46BE-B6CC-FAC978B01D8A}"/>
              </a:ext>
            </a:extLst>
          </p:cNvPr>
          <p:cNvSpPr/>
          <p:nvPr/>
        </p:nvSpPr>
        <p:spPr>
          <a:xfrm>
            <a:off x="1943100" y="2508111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373B1E-F6BA-46EE-B249-1CF2B6655EBA}"/>
              </a:ext>
            </a:extLst>
          </p:cNvPr>
          <p:cNvSpPr/>
          <p:nvPr/>
        </p:nvSpPr>
        <p:spPr>
          <a:xfrm>
            <a:off x="1943100" y="3242057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6A173-0472-49D9-8301-9094246236BE}"/>
              </a:ext>
            </a:extLst>
          </p:cNvPr>
          <p:cNvSpPr/>
          <p:nvPr/>
        </p:nvSpPr>
        <p:spPr>
          <a:xfrm>
            <a:off x="1943100" y="4111665"/>
            <a:ext cx="2240280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7BA5B5-5F4D-4FAF-AD56-DA7966FA181F}"/>
              </a:ext>
            </a:extLst>
          </p:cNvPr>
          <p:cNvSpPr/>
          <p:nvPr/>
        </p:nvSpPr>
        <p:spPr>
          <a:xfrm>
            <a:off x="4280535" y="3225160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48B715-E0EE-4677-AEE0-7B969AA6CB75}"/>
              </a:ext>
            </a:extLst>
          </p:cNvPr>
          <p:cNvSpPr/>
          <p:nvPr/>
        </p:nvSpPr>
        <p:spPr>
          <a:xfrm>
            <a:off x="4280534" y="4133568"/>
            <a:ext cx="2188845" cy="605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267C3-BF65-4CA3-BC20-EACECED31F72}"/>
              </a:ext>
            </a:extLst>
          </p:cNvPr>
          <p:cNvSpPr/>
          <p:nvPr/>
        </p:nvSpPr>
        <p:spPr>
          <a:xfrm>
            <a:off x="6546532" y="3181490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81400B-DD97-4DDE-B425-D8FEC0C702AA}"/>
              </a:ext>
            </a:extLst>
          </p:cNvPr>
          <p:cNvSpPr/>
          <p:nvPr/>
        </p:nvSpPr>
        <p:spPr>
          <a:xfrm>
            <a:off x="6577963" y="4111665"/>
            <a:ext cx="2188845" cy="807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0DC94-CEF5-4CB4-9A86-3A84CFD47231}"/>
              </a:ext>
            </a:extLst>
          </p:cNvPr>
          <p:cNvSpPr/>
          <p:nvPr/>
        </p:nvSpPr>
        <p:spPr>
          <a:xfrm>
            <a:off x="317797" y="122241"/>
            <a:ext cx="3250605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Particles expand to fill all the space of any container.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4FAC7-5E17-47EA-954B-95D400628B48}"/>
              </a:ext>
            </a:extLst>
          </p:cNvPr>
          <p:cNvSpPr/>
          <p:nvPr/>
        </p:nvSpPr>
        <p:spPr>
          <a:xfrm>
            <a:off x="6572250" y="96502"/>
            <a:ext cx="2388870" cy="1216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entury Gothic"/>
                <a:ea typeface="Century Gothic"/>
                <a:cs typeface="Century Gothic"/>
                <a:sym typeface="Century Gothic"/>
              </a:rPr>
              <a:t>The matter cannot hold its own shape.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674370" y="317460"/>
            <a:ext cx="5190449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Particles act differently if matter is a </a:t>
            </a:r>
            <a:r>
              <a:rPr lang="en-GB" sz="2000" b="1" dirty="0"/>
              <a:t>solid</a:t>
            </a:r>
            <a:r>
              <a:rPr lang="en-GB" sz="2000" dirty="0"/>
              <a:t>, </a:t>
            </a:r>
            <a:r>
              <a:rPr lang="en-GB" sz="2000" b="1" dirty="0"/>
              <a:t>liquid</a:t>
            </a:r>
            <a:r>
              <a:rPr lang="en-GB" sz="2000" dirty="0"/>
              <a:t> or </a:t>
            </a:r>
            <a:r>
              <a:rPr lang="en-GB" sz="2000" b="1" dirty="0"/>
              <a:t>gas</a:t>
            </a:r>
            <a:r>
              <a:rPr lang="en-GB" sz="2000" dirty="0"/>
              <a:t>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-13732"/>
            <a:ext cx="3285671" cy="14207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9"/>
          <p:cNvGraphicFramePr/>
          <p:nvPr>
            <p:extLst>
              <p:ext uri="{D42A27DB-BD31-4B8C-83A1-F6EECF244321}">
                <p14:modId xmlns:p14="http://schemas.microsoft.com/office/powerpoint/2010/main" val="2674701206"/>
              </p:ext>
            </p:extLst>
          </p:nvPr>
        </p:nvGraphicFramePr>
        <p:xfrm>
          <a:off x="594360" y="1083849"/>
          <a:ext cx="8469630" cy="393177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131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Quality</a:t>
                      </a:r>
                      <a:endParaRPr sz="18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Solids</a:t>
                      </a:r>
                      <a:endParaRPr sz="18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Liquids</a:t>
                      </a:r>
                      <a:endParaRPr sz="18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Gases</a:t>
                      </a:r>
                      <a:endParaRPr sz="18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Distance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together.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close to each other.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are far apart.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Motion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in one spot.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easily.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move quickly.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Hardness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hard to break apart.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is easy to break apart.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 expand or be compressed₁.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5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Shape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Matter holds its own shape.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matter cannot hold its own shape.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Particles expand to fill all the space of any container.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3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>
            <a:extLst>
              <a:ext uri="{FF2B5EF4-FFF2-40B4-BE49-F238E27FC236}">
                <a16:creationId xmlns:a16="http://schemas.microsoft.com/office/drawing/2014/main" id="{EC573A4F-F960-4528-98B2-25C28279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>
            <a:extLst>
              <a:ext uri="{FF2B5EF4-FFF2-40B4-BE49-F238E27FC236}">
                <a16:creationId xmlns:a16="http://schemas.microsoft.com/office/drawing/2014/main" id="{6D4FEDBB-49F7-45E0-A51E-66EA40040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5900" y="697230"/>
            <a:ext cx="6172200" cy="16002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Can be observed or measured </a:t>
            </a:r>
            <a:r>
              <a:rPr lang="en-US" alt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without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 changing a substance into another substance</a:t>
            </a:r>
          </a:p>
          <a:p>
            <a:pPr eaLnBrk="1" hangingPunct="1">
              <a:lnSpc>
                <a:spcPct val="100000"/>
              </a:lnSpc>
              <a:defRPr/>
            </a:pPr>
            <a:endParaRPr lang="en-US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Are observed when using one or more of your 5 senses: touching, seeing, smelling, tasting, and hearing</a:t>
            </a:r>
          </a:p>
          <a:p>
            <a:pPr eaLnBrk="1" hangingPunct="1">
              <a:lnSpc>
                <a:spcPct val="100000"/>
              </a:lnSpc>
              <a:defRPr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eaLnBrk="1" hangingPunct="1">
              <a:lnSpc>
                <a:spcPct val="100000"/>
              </a:lnSpc>
              <a:defRPr/>
            </a:pPr>
            <a:endParaRPr lang="en-US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3">
            <a:extLst>
              <a:ext uri="{FF2B5EF4-FFF2-40B4-BE49-F238E27FC236}">
                <a16:creationId xmlns:a16="http://schemas.microsoft.com/office/drawing/2014/main" id="{FEDC551D-C975-4676-8B8A-4671CE9A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71D7025-CA6B-45AA-B22F-61FE9CC6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2137410"/>
            <a:ext cx="6172200" cy="245745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Some physical properties include things you are already familiar with: color, odor, shape, state (solid, liquid, gas), density (mass per unit of volume)</a:t>
            </a:r>
          </a:p>
          <a:p>
            <a:pPr marL="0" indent="0" algn="ctr">
              <a:lnSpc>
                <a:spcPct val="100000"/>
              </a:lnSpc>
              <a:buNone/>
              <a:defRPr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luster, malleability, ductility, solubility, conductivity, hardness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>
            <a:extLst>
              <a:ext uri="{FF2B5EF4-FFF2-40B4-BE49-F238E27FC236}">
                <a16:creationId xmlns:a16="http://schemas.microsoft.com/office/drawing/2014/main" id="{F4D4C789-1249-4C9D-85D0-0297F62D3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3C06312-5909-4FE3-9D72-8EA41B02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30" y="577215"/>
            <a:ext cx="6115050" cy="1114425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Luster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 is how shiny a substance is.</a:t>
            </a:r>
          </a:p>
          <a:p>
            <a:pPr marL="0" indent="0" algn="ctr">
              <a:buNone/>
              <a:defRPr/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Some examples include: glass, diamonds, &amp; metals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distinguish between common pure substances and mixtures.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2"/>
          </p:nvPr>
        </p:nvSpPr>
        <p:spPr>
          <a:xfrm>
            <a:off x="588113" y="71554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b="1" dirty="0">
                <a:solidFill>
                  <a:schemeClr val="dk1"/>
                </a:solidFill>
              </a:rPr>
              <a:t>Pure substances</a:t>
            </a:r>
            <a:r>
              <a:rPr lang="en-GB" sz="2400" dirty="0">
                <a:solidFill>
                  <a:schemeClr val="dk1"/>
                </a:solidFill>
              </a:rPr>
              <a:t> are substances₁ that have nothing else mixed with them.</a:t>
            </a:r>
            <a:endParaRPr sz="2400" dirty="0"/>
          </a:p>
        </p:txBody>
      </p:sp>
      <p:graphicFrame>
        <p:nvGraphicFramePr>
          <p:cNvPr id="284" name="Google Shape;284;p47"/>
          <p:cNvGraphicFramePr/>
          <p:nvPr>
            <p:extLst>
              <p:ext uri="{D42A27DB-BD31-4B8C-83A1-F6EECF244321}">
                <p14:modId xmlns:p14="http://schemas.microsoft.com/office/powerpoint/2010/main" val="1807891857"/>
              </p:ext>
            </p:extLst>
          </p:nvPr>
        </p:nvGraphicFramePr>
        <p:xfrm>
          <a:off x="6685300" y="852700"/>
          <a:ext cx="2142625" cy="1432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Provide 1 example and non-example of pure substance.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5" name="Google Shape;285;p47"/>
          <p:cNvGraphicFramePr/>
          <p:nvPr>
            <p:extLst>
              <p:ext uri="{D42A27DB-BD31-4B8C-83A1-F6EECF244321}">
                <p14:modId xmlns:p14="http://schemas.microsoft.com/office/powerpoint/2010/main" val="3210610261"/>
              </p:ext>
            </p:extLst>
          </p:nvPr>
        </p:nvGraphicFramePr>
        <p:xfrm>
          <a:off x="1120311" y="2082475"/>
          <a:ext cx="5009558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4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sz="20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Non-Example</a:t>
                      </a:r>
                      <a:endParaRPr sz="2000"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 sugar</a:t>
                      </a:r>
                      <a:endParaRPr sz="2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Sea water</a:t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 water</a:t>
                      </a:r>
                      <a:endParaRPr sz="2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Tap water</a:t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Salt</a:t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Orange Juice</a:t>
                      </a:r>
                      <a:endParaRPr sz="2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Gold</a:t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Oil and water</a:t>
                      </a:r>
                      <a:endParaRPr sz="2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Diamond</a:t>
                      </a:r>
                      <a:endParaRPr sz="2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Salad</a:t>
                      </a:r>
                      <a:endParaRPr sz="2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75" y="2597837"/>
            <a:ext cx="2678074" cy="1509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47"/>
          <p:cNvGraphicFramePr/>
          <p:nvPr/>
        </p:nvGraphicFramePr>
        <p:xfrm>
          <a:off x="6797375" y="4072000"/>
          <a:ext cx="2134475" cy="868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material with traits or qualities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>
            <a:extLst>
              <a:ext uri="{FF2B5EF4-FFF2-40B4-BE49-F238E27FC236}">
                <a16:creationId xmlns:a16="http://schemas.microsoft.com/office/drawing/2014/main" id="{D68FE19B-09AC-4E19-9BE2-7C05ED37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3F17D007-46D4-4965-A5DB-47D1398209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664845"/>
            <a:ext cx="6172200" cy="8667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Malleability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is the ability of a material to bend or be hammered into other shapes without breaking.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7">
            <a:extLst>
              <a:ext uri="{FF2B5EF4-FFF2-40B4-BE49-F238E27FC236}">
                <a16:creationId xmlns:a16="http://schemas.microsoft.com/office/drawing/2014/main" id="{F7668C02-D677-4F72-8CC6-F4B3A995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69CA9020-16F7-415A-B51D-E4F932E068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720090"/>
            <a:ext cx="6172200" cy="8572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Ductility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is the ability of a substance to be drawn into thin wires.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>
            <a:extLst>
              <a:ext uri="{FF2B5EF4-FFF2-40B4-BE49-F238E27FC236}">
                <a16:creationId xmlns:a16="http://schemas.microsoft.com/office/drawing/2014/main" id="{E6147E1E-584E-4340-BE4C-C326D99DD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D7B9795-3CD1-4FBA-BA86-4844E8D380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674370"/>
            <a:ext cx="6172200" cy="5143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Solubility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is the ability of a substance to dissolve in a liquid.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>
            <a:extLst>
              <a:ext uri="{FF2B5EF4-FFF2-40B4-BE49-F238E27FC236}">
                <a16:creationId xmlns:a16="http://schemas.microsoft.com/office/drawing/2014/main" id="{84C02E7B-1E36-4833-986D-D00F86EF0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E4B89BE0-E5FB-4C55-AA56-BEA59271F7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857250"/>
            <a:ext cx="6172200" cy="1095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Conductivity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is the ability to pass electricity or heat through a substance.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9">
            <a:extLst>
              <a:ext uri="{FF2B5EF4-FFF2-40B4-BE49-F238E27FC236}">
                <a16:creationId xmlns:a16="http://schemas.microsoft.com/office/drawing/2014/main" id="{A7E8507B-1578-4D5C-B250-60952279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168FB115-A9FE-4378-BE2A-4CDCA45B53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822960"/>
            <a:ext cx="6172200" cy="8572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Hardness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is a resistance to being scratched or dented.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>
            <a:extLst>
              <a:ext uri="{FF2B5EF4-FFF2-40B4-BE49-F238E27FC236}">
                <a16:creationId xmlns:a16="http://schemas.microsoft.com/office/drawing/2014/main" id="{5CB67537-6085-49E8-BC69-0E523BB5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695A6757-7684-4C8C-81BB-D7A9DFEB26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428750"/>
            <a:ext cx="6172200" cy="3371850"/>
          </a:xfrm>
        </p:spPr>
        <p:txBody>
          <a:bodyPr/>
          <a:lstStyle/>
          <a:p>
            <a:pPr marL="385763" indent="-385763" algn="ctr">
              <a:buFontTx/>
              <a:buAutoNum type="arabicParenR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A volunteer is going to come up to the front of the room &amp;  try to determine the identity of an object by asking questions about that object.</a:t>
            </a:r>
          </a:p>
          <a:p>
            <a:pPr marL="385763" indent="-385763" algn="ctr">
              <a:buFontTx/>
              <a:buAutoNum type="arabicParenR"/>
            </a:pPr>
            <a:endParaRPr lang="en-US" altLang="en-US" sz="375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itchFamily="2" charset="0"/>
            </a:endParaRPr>
          </a:p>
          <a:p>
            <a:pPr marL="385763" indent="-385763" algn="ctr">
              <a:buFontTx/>
              <a:buAutoNum type="arabicParenR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The rest of you can only respond with </a:t>
            </a:r>
          </a:p>
          <a:p>
            <a:pPr marL="385763" indent="-385763" algn="ctr">
              <a:buNone/>
            </a:pPr>
            <a:r>
              <a:rPr lang="en-US" alt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YES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or </a:t>
            </a:r>
            <a:r>
              <a:rPr lang="en-US" alt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NO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!!!</a:t>
            </a:r>
          </a:p>
          <a:p>
            <a:pPr marL="385763" indent="-385763" algn="ctr">
              <a:buFontTx/>
              <a:buAutoNum type="arabicParenR"/>
            </a:pPr>
            <a:endParaRPr lang="en-US" altLang="en-US" sz="375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itchFamily="2" charset="0"/>
            </a:endParaRPr>
          </a:p>
          <a:p>
            <a:pPr marL="385763" indent="-385763" algn="ctr">
              <a:buFontTx/>
              <a:buAutoNum type="arabicParenR" startAt="3"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If the volunteer can identify the object after asking 20 (or fewer) questions</a:t>
            </a:r>
            <a:endParaRPr lang="en-US" altLang="en-US" sz="375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itchFamily="2" charset="0"/>
            </a:endParaRPr>
          </a:p>
          <a:p>
            <a:pPr marL="385763" indent="-385763" algn="ctr">
              <a:buNone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	***Volunteers – you will want to ask questions about the </a:t>
            </a:r>
            <a:r>
              <a:rPr lang="en-US" alt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physical properties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 of the object.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>
            <a:extLst>
              <a:ext uri="{FF2B5EF4-FFF2-40B4-BE49-F238E27FC236}">
                <a16:creationId xmlns:a16="http://schemas.microsoft.com/office/drawing/2014/main" id="{13F81A8D-62F3-443A-BF12-DDE96B013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5160" y="371890"/>
            <a:ext cx="7543010" cy="40971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Chemical Properties</a:t>
            </a:r>
          </a:p>
          <a:p>
            <a:pPr marL="0" indent="0"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Describe a substance based on the </a:t>
            </a:r>
            <a:r>
              <a:rPr lang="en-US" altLang="en-US" sz="2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ability to change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 into a new substance with different properties.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A chemical property </a:t>
            </a:r>
            <a:r>
              <a:rPr lang="en-US" altLang="en-US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can only be observed by actually changing the identity of the substance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.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Example: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A piece of paper burns and turns into ash.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chemical property of the paper is that it is </a:t>
            </a:r>
            <a:r>
              <a:rPr lang="en-US" altLang="en-US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flammable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9">
            <a:extLst>
              <a:ext uri="{FF2B5EF4-FFF2-40B4-BE49-F238E27FC236}">
                <a16:creationId xmlns:a16="http://schemas.microsoft.com/office/drawing/2014/main" id="{2467410B-88A0-44D1-A0A0-ADBDC7FF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5D24935-BE2E-474F-B6D7-133D149B93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120378"/>
            <a:ext cx="6172200" cy="3737372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Flammability</a:t>
            </a:r>
            <a:r>
              <a:rPr lang="en-US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: The ability to catch on fire</a:t>
            </a:r>
          </a:p>
          <a:p>
            <a:pPr algn="ctr">
              <a:defRPr/>
            </a:pPr>
            <a:endParaRPr lang="en-US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buNone/>
              <a:defRPr/>
            </a:pPr>
            <a:r>
              <a:rPr lang="en-US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Oxidation</a:t>
            </a:r>
            <a:r>
              <a:rPr lang="en-US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: The ability to react with oxygen</a:t>
            </a:r>
          </a:p>
          <a:p>
            <a:pPr marL="0" indent="0" algn="ctr">
              <a:buNone/>
              <a:defRPr/>
            </a:pPr>
            <a:endParaRPr lang="en-US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buNone/>
              <a:defRPr/>
            </a:pPr>
            <a:r>
              <a:rPr lang="en-US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Toxicity</a:t>
            </a:r>
            <a:r>
              <a:rPr lang="en-US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: The ability to be poisonous</a:t>
            </a:r>
          </a:p>
          <a:p>
            <a:pPr algn="ctr">
              <a:defRPr/>
            </a:pPr>
            <a:endParaRPr lang="en-US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buNone/>
              <a:defRPr/>
            </a:pPr>
            <a:r>
              <a:rPr lang="en-US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Sensitivity to Light</a:t>
            </a:r>
            <a:r>
              <a:rPr lang="en-US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: The ability to change when exposed to light</a:t>
            </a:r>
          </a:p>
          <a:p>
            <a:pPr algn="ctr">
              <a:defRPr/>
            </a:pPr>
            <a:endParaRPr lang="en-US" altLang="en-US" sz="15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  <a:p>
            <a:pPr marL="0" indent="0" algn="ctr">
              <a:buNone/>
              <a:defRPr/>
            </a:pPr>
            <a:r>
              <a:rPr lang="en-US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Reactivity with water</a:t>
            </a:r>
            <a:r>
              <a:rPr lang="en-US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: The ability to react with water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2">
            <a:extLst>
              <a:ext uri="{FF2B5EF4-FFF2-40B4-BE49-F238E27FC236}">
                <a16:creationId xmlns:a16="http://schemas.microsoft.com/office/drawing/2014/main" id="{D412D08C-113B-4B10-A208-05B5E2A1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F15A66CC-EE58-4C7C-8271-5D610399551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514475" y="1446670"/>
            <a:ext cx="2171700" cy="14859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Physical Properties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red/green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shiny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round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smooth</a:t>
            </a:r>
          </a:p>
        </p:txBody>
      </p:sp>
      <p:sp>
        <p:nvSpPr>
          <p:cNvPr id="33796" name="Content Placeholder 3">
            <a:extLst>
              <a:ext uri="{FF2B5EF4-FFF2-40B4-BE49-F238E27FC236}">
                <a16:creationId xmlns:a16="http://schemas.microsoft.com/office/drawing/2014/main" id="{9B91FAEC-EA11-4DF7-94CA-2EC406DE377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626298" y="1485900"/>
            <a:ext cx="1794272" cy="10858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Chemical Properties</a:t>
            </a:r>
          </a:p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oxidation – can react with oxygen &amp; turn brown</a:t>
            </a:r>
          </a:p>
        </p:txBody>
      </p:sp>
      <p:pic>
        <p:nvPicPr>
          <p:cNvPr id="5" name="Picture 2" descr="C:\Users\Skipper Coates\Pictures\Microsoft Clip Organizer\j0439292.jpg">
            <a:extLst>
              <a:ext uri="{FF2B5EF4-FFF2-40B4-BE49-F238E27FC236}">
                <a16:creationId xmlns:a16="http://schemas.microsoft.com/office/drawing/2014/main" id="{C2BDF427-9997-470F-AB17-64F6C2A8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6175" y="1407795"/>
            <a:ext cx="1794272" cy="184785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798" name="Picture 2" descr="http://purposelyfrugal.com/wp-content/uploads/2011/06/fpf-unfrugal-leftovers2.jpg?w=300">
            <a:extLst>
              <a:ext uri="{FF2B5EF4-FFF2-40B4-BE49-F238E27FC236}">
                <a16:creationId xmlns:a16="http://schemas.microsoft.com/office/drawing/2014/main" id="{58DDB6C3-11FC-4753-91B0-3E29359E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8887" y="3255645"/>
            <a:ext cx="2228849" cy="1671637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2">
            <a:extLst>
              <a:ext uri="{FF2B5EF4-FFF2-40B4-BE49-F238E27FC236}">
                <a16:creationId xmlns:a16="http://schemas.microsoft.com/office/drawing/2014/main" id="{14938EAE-7258-4E44-9FF4-C8E43DE06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13AD806-1CE8-47F5-96A2-8ECA47AAD7C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268730" y="1334602"/>
            <a:ext cx="2388870" cy="1440656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Physical Properties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smooth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thin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dull</a:t>
            </a:r>
          </a:p>
          <a:p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flat</a:t>
            </a:r>
          </a:p>
          <a:p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itchFamily="2" charset="0"/>
            </a:endParaRPr>
          </a:p>
        </p:txBody>
      </p:sp>
      <p:sp>
        <p:nvSpPr>
          <p:cNvPr id="35844" name="Content Placeholder 3">
            <a:extLst>
              <a:ext uri="{FF2B5EF4-FFF2-40B4-BE49-F238E27FC236}">
                <a16:creationId xmlns:a16="http://schemas.microsoft.com/office/drawing/2014/main" id="{F21129A9-19A3-4A66-AA64-AED85D0A865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349240" y="1531620"/>
            <a:ext cx="2228850" cy="1640681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Chemical Properties</a:t>
            </a:r>
          </a:p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sensitivity to light (you can see this with old books &amp; newspapers)</a:t>
            </a:r>
          </a:p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itchFamily="2" charset="0"/>
              </a:rPr>
              <a:t>flammable</a:t>
            </a:r>
          </a:p>
        </p:txBody>
      </p:sp>
      <p:pic>
        <p:nvPicPr>
          <p:cNvPr id="35845" name="Picture 2" descr="http://theladykillers.typepad.com/.a/6a00d83451f4a069e201538f64d522970b-320wi">
            <a:extLst>
              <a:ext uri="{FF2B5EF4-FFF2-40B4-BE49-F238E27FC236}">
                <a16:creationId xmlns:a16="http://schemas.microsoft.com/office/drawing/2014/main" id="{DC4DAE86-4F83-4895-914F-374375D0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7067" y="1931670"/>
            <a:ext cx="1939333" cy="281178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distinguish between common pure substances and mixtures.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8"/>
          <p:cNvSpPr txBox="1">
            <a:spLocks noGrp="1"/>
          </p:cNvSpPr>
          <p:nvPr>
            <p:ph type="body" idx="2"/>
          </p:nvPr>
        </p:nvSpPr>
        <p:spPr>
          <a:xfrm>
            <a:off x="511600" y="72535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</a:rPr>
              <a:t>Mixtures</a:t>
            </a:r>
            <a:r>
              <a:rPr lang="en-GB" sz="2000" dirty="0">
                <a:solidFill>
                  <a:schemeClr val="dk1"/>
                </a:solidFill>
              </a:rPr>
              <a:t> are substances made from two or more pure substances</a:t>
            </a:r>
            <a:r>
              <a:rPr lang="en-GB" sz="1050" dirty="0">
                <a:solidFill>
                  <a:schemeClr val="dk1"/>
                </a:solidFill>
              </a:rPr>
              <a:t> </a:t>
            </a:r>
            <a:r>
              <a:rPr lang="en-GB" sz="2000" dirty="0">
                <a:solidFill>
                  <a:schemeClr val="dk1"/>
                </a:solidFill>
              </a:rPr>
              <a:t>that have been mixed together.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For it to be called a mixture you must be able to separate it again.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Some techniques to separate mixtures:</a:t>
            </a:r>
          </a:p>
          <a:p>
            <a:pPr marL="342900">
              <a:lnSpc>
                <a:spcPct val="100000"/>
              </a:lnSpc>
            </a:pPr>
            <a:r>
              <a:rPr lang="en-GB" dirty="0">
                <a:solidFill>
                  <a:schemeClr val="dk1"/>
                </a:solidFill>
              </a:rPr>
              <a:t>Decantation</a:t>
            </a:r>
          </a:p>
          <a:p>
            <a:pPr marL="342900">
              <a:lnSpc>
                <a:spcPct val="100000"/>
              </a:lnSpc>
            </a:pPr>
            <a:r>
              <a:rPr lang="en-GB" dirty="0">
                <a:solidFill>
                  <a:schemeClr val="dk1"/>
                </a:solidFill>
              </a:rPr>
              <a:t>Magnetic Separation</a:t>
            </a:r>
          </a:p>
          <a:p>
            <a:pPr marL="342900">
              <a:lnSpc>
                <a:spcPct val="100000"/>
              </a:lnSpc>
            </a:pPr>
            <a:r>
              <a:rPr lang="en-GB" dirty="0">
                <a:solidFill>
                  <a:schemeClr val="dk1"/>
                </a:solidFill>
              </a:rPr>
              <a:t>Filtering</a:t>
            </a:r>
          </a:p>
          <a:p>
            <a:pPr marL="342900">
              <a:lnSpc>
                <a:spcPct val="100000"/>
              </a:lnSpc>
            </a:pPr>
            <a:r>
              <a:rPr lang="en-GB" dirty="0">
                <a:solidFill>
                  <a:schemeClr val="dk1"/>
                </a:solidFill>
              </a:rPr>
              <a:t>Evaporation</a:t>
            </a:r>
            <a:endParaRPr lang="en-GB" sz="2000" dirty="0">
              <a:solidFill>
                <a:schemeClr val="dk1"/>
              </a:solidFill>
            </a:endParaRPr>
          </a:p>
        </p:txBody>
      </p:sp>
      <p:graphicFrame>
        <p:nvGraphicFramePr>
          <p:cNvPr id="294" name="Google Shape;294;p48"/>
          <p:cNvGraphicFramePr/>
          <p:nvPr>
            <p:extLst>
              <p:ext uri="{D42A27DB-BD31-4B8C-83A1-F6EECF244321}">
                <p14:modId xmlns:p14="http://schemas.microsoft.com/office/powerpoint/2010/main" val="856647402"/>
              </p:ext>
            </p:extLst>
          </p:nvPr>
        </p:nvGraphicFramePr>
        <p:xfrm>
          <a:off x="6793300" y="322074"/>
          <a:ext cx="2142625" cy="4468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20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7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the picture below, sugar is being mixed into water.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a mixture?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-8389"/>
          <a:stretch/>
        </p:blipFill>
        <p:spPr>
          <a:xfrm>
            <a:off x="6957862" y="2359077"/>
            <a:ext cx="1813500" cy="214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>
            <a:extLst>
              <a:ext uri="{FF2B5EF4-FFF2-40B4-BE49-F238E27FC236}">
                <a16:creationId xmlns:a16="http://schemas.microsoft.com/office/drawing/2014/main" id="{5A4E9D4F-915A-44FE-ACEA-FEC3651D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>
            <a:extLst>
              <a:ext uri="{FF2B5EF4-FFF2-40B4-BE49-F238E27FC236}">
                <a16:creationId xmlns:a16="http://schemas.microsoft.com/office/drawing/2014/main" id="{3E7BE894-15B1-40C3-A8A2-F4B51E48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5" descr="http://upload.wikimedia.org/wikipedia/commons/f/f3/Statue-de-la-liberte-new-york.jpg">
            <a:extLst>
              <a:ext uri="{FF2B5EF4-FFF2-40B4-BE49-F238E27FC236}">
                <a16:creationId xmlns:a16="http://schemas.microsoft.com/office/drawing/2014/main" id="{EF10E299-D018-415D-AFAD-2536E9F3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7550" y="1085850"/>
            <a:ext cx="2628900" cy="350520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9C3FE-AD73-4507-8671-998655937D5A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Chemical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>
            <a:extLst>
              <a:ext uri="{FF2B5EF4-FFF2-40B4-BE49-F238E27FC236}">
                <a16:creationId xmlns:a16="http://schemas.microsoft.com/office/drawing/2014/main" id="{0F5119A6-A87B-4172-B10E-26D327E8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www.affinitymed.com/email/images/nov2013/CopperWire.jpg">
            <a:extLst>
              <a:ext uri="{FF2B5EF4-FFF2-40B4-BE49-F238E27FC236}">
                <a16:creationId xmlns:a16="http://schemas.microsoft.com/office/drawing/2014/main" id="{806B26F9-99B6-4D69-A3FA-4B350BDD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775" y="1028700"/>
            <a:ext cx="3600450" cy="360045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66E538-1B2F-4FEC-9F0D-BC1C7C8A3F1C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>
            <a:extLst>
              <a:ext uri="{FF2B5EF4-FFF2-40B4-BE49-F238E27FC236}">
                <a16:creationId xmlns:a16="http://schemas.microsoft.com/office/drawing/2014/main" id="{9E94F6F7-FBFE-46E9-ACE5-5F0338AD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 descr="https://s-media-cache-ak0.pinimg.com/originals/3e/78/18/3e78180c3f50c652240e3eb90c67c08e.jpg">
            <a:extLst>
              <a:ext uri="{FF2B5EF4-FFF2-40B4-BE49-F238E27FC236}">
                <a16:creationId xmlns:a16="http://schemas.microsoft.com/office/drawing/2014/main" id="{0D77CC55-75DE-4C61-A85B-FDABDC12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63" y="1485900"/>
            <a:ext cx="3571875" cy="2371725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F1AFF-D431-4D5D-B7C1-879C376D9875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5">
            <a:extLst>
              <a:ext uri="{FF2B5EF4-FFF2-40B4-BE49-F238E27FC236}">
                <a16:creationId xmlns:a16="http://schemas.microsoft.com/office/drawing/2014/main" id="{97A6211C-1EE5-48FE-A623-E791CFF6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 descr="http://cdni.condenast.co.uk/592x888/a_c/bknowles_gl_19apr10_rex_b_1_592x888.jpg">
            <a:extLst>
              <a:ext uri="{FF2B5EF4-FFF2-40B4-BE49-F238E27FC236}">
                <a16:creationId xmlns:a16="http://schemas.microsoft.com/office/drawing/2014/main" id="{4BEE144F-2B4E-4C31-97E0-9E5CD8A2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7550" y="914400"/>
            <a:ext cx="2514600" cy="377190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9EC9B3-86C0-450C-A0D2-896298343A38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>
            <a:extLst>
              <a:ext uri="{FF2B5EF4-FFF2-40B4-BE49-F238E27FC236}">
                <a16:creationId xmlns:a16="http://schemas.microsoft.com/office/drawing/2014/main" id="{E6A020E5-B00A-43C4-8E39-0CB8A79B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>
            <a:extLst>
              <a:ext uri="{FF2B5EF4-FFF2-40B4-BE49-F238E27FC236}">
                <a16:creationId xmlns:a16="http://schemas.microsoft.com/office/drawing/2014/main" id="{1C8D150E-23DD-493B-818B-C73E4A8A77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5900" y="171451"/>
            <a:ext cx="6172200" cy="4423172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sz="1125" b="1" u="sng">
              <a:solidFill>
                <a:srgbClr val="FFFF00"/>
              </a:solidFill>
              <a:latin typeface="KG Miss Kindergarten" pitchFamily="2" charset="0"/>
            </a:endParaRPr>
          </a:p>
          <a:p>
            <a:pPr algn="ctr" eaLnBrk="1" hangingPunct="1">
              <a:buFontTx/>
              <a:buNone/>
            </a:pPr>
            <a:r>
              <a:rPr lang="en-US" altLang="en-US" b="1" u="sng">
                <a:solidFill>
                  <a:srgbClr val="FFFF00"/>
                </a:solidFill>
                <a:latin typeface="KG Miss Kindergarten" pitchFamily="2" charset="0"/>
              </a:rPr>
              <a:t>FYI</a:t>
            </a:r>
            <a:r>
              <a:rPr lang="en-US" altLang="en-US" b="1">
                <a:solidFill>
                  <a:srgbClr val="FFFF00"/>
                </a:solidFill>
                <a:latin typeface="KG Miss Kindergarten" pitchFamily="2" charset="0"/>
              </a:rPr>
              <a:t>:</a:t>
            </a:r>
            <a:r>
              <a:rPr lang="en-US" altLang="en-US">
                <a:solidFill>
                  <a:srgbClr val="FFFF00"/>
                </a:solidFill>
                <a:latin typeface="KG Miss Kindergarten" pitchFamily="2" charset="0"/>
              </a:rPr>
              <a:t> </a:t>
            </a:r>
            <a:r>
              <a:rPr lang="en-US" altLang="en-US">
                <a:solidFill>
                  <a:schemeClr val="bg1"/>
                </a:solidFill>
                <a:latin typeface="KG Miss Kindergarten" pitchFamily="2" charset="0"/>
              </a:rPr>
              <a:t>A sting from a lionfish is extremely painful to humans &amp; can cause nausea and breathing problems</a:t>
            </a:r>
            <a:endParaRPr lang="en-US" altLang="en-US" b="1">
              <a:solidFill>
                <a:schemeClr val="bg1"/>
              </a:solidFill>
              <a:latin typeface="KG Miss Kindergarten" pitchFamily="2" charset="0"/>
            </a:endParaRPr>
          </a:p>
        </p:txBody>
      </p:sp>
      <p:pic>
        <p:nvPicPr>
          <p:cNvPr id="2" name="Picture 2" descr="Photo: Lionfish swimming among soft corals">
            <a:extLst>
              <a:ext uri="{FF2B5EF4-FFF2-40B4-BE49-F238E27FC236}">
                <a16:creationId xmlns:a16="http://schemas.microsoft.com/office/drawing/2014/main" id="{2D85EDCF-D48B-449D-85F2-B768E49D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1314450"/>
            <a:ext cx="3314700" cy="2486025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B8CE70-5AD9-4551-9ED0-384543CFDF41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Chemical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>
            <a:extLst>
              <a:ext uri="{FF2B5EF4-FFF2-40B4-BE49-F238E27FC236}">
                <a16:creationId xmlns:a16="http://schemas.microsoft.com/office/drawing/2014/main" id="{28025045-ED58-43F4-AB20-F29221E0F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>
            <a:extLst>
              <a:ext uri="{FF2B5EF4-FFF2-40B4-BE49-F238E27FC236}">
                <a16:creationId xmlns:a16="http://schemas.microsoft.com/office/drawing/2014/main" id="{6D476BC2-7072-4024-8873-C69FF6F22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5900" y="228600"/>
            <a:ext cx="6172200" cy="4514850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en-US" altLang="en-US" sz="3300" u="sng">
              <a:solidFill>
                <a:schemeClr val="bg1"/>
              </a:solidFill>
              <a:latin typeface="KBPlanetEarth" pitchFamily="2" charset="0"/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b="1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>
              <a:solidFill>
                <a:schemeClr val="bg1"/>
              </a:solidFill>
              <a:latin typeface="KG Miss Kindergarten" pitchFamily="2" charset="0"/>
            </a:endParaRPr>
          </a:p>
          <a:p>
            <a:pPr algn="ctr" eaLnBrk="1" hangingPunct="1">
              <a:buFontTx/>
              <a:buNone/>
            </a:pPr>
            <a:r>
              <a:rPr lang="en-US" altLang="en-US">
                <a:solidFill>
                  <a:schemeClr val="bg1"/>
                </a:solidFill>
                <a:latin typeface="KG Miss Kindergarten" pitchFamily="2" charset="0"/>
              </a:rPr>
              <a:t>Dissolving sugar in water to make sweet tea</a:t>
            </a:r>
          </a:p>
        </p:txBody>
      </p:sp>
      <p:pic>
        <p:nvPicPr>
          <p:cNvPr id="2" name="Picture 2" descr="http://pad3.whstatic.com/images/thumb/5/5a/Make-Iced-Tea-Step-28.jpg/670px-Make-Iced-Tea-Step-28.jpg">
            <a:extLst>
              <a:ext uri="{FF2B5EF4-FFF2-40B4-BE49-F238E27FC236}">
                <a16:creationId xmlns:a16="http://schemas.microsoft.com/office/drawing/2014/main" id="{206D8B7F-2979-435C-B158-522233DF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6025" y="914400"/>
            <a:ext cx="4171950" cy="3132535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8EA6C-30DD-4E2A-84B5-584FF4472ADF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5">
            <a:extLst>
              <a:ext uri="{FF2B5EF4-FFF2-40B4-BE49-F238E27FC236}">
                <a16:creationId xmlns:a16="http://schemas.microsoft.com/office/drawing/2014/main" id="{9ACBC3FC-6170-4DF1-8D31-F710F09E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the-hunger-games-catching-fire-comic-con-trailer">
            <a:extLst>
              <a:ext uri="{FF2B5EF4-FFF2-40B4-BE49-F238E27FC236}">
                <a16:creationId xmlns:a16="http://schemas.microsoft.com/office/drawing/2014/main" id="{32513EB1-97E3-4F52-BBF6-106F1627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0225" y="1390650"/>
            <a:ext cx="5543550" cy="340995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B834D-4368-4FCB-AF89-A358EBA52EFA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Chemical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5">
            <a:extLst>
              <a:ext uri="{FF2B5EF4-FFF2-40B4-BE49-F238E27FC236}">
                <a16:creationId xmlns:a16="http://schemas.microsoft.com/office/drawing/2014/main" id="{6421B899-1520-4409-9BAB-1AD3FFD95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christopherwink.com/wp-content/uploads/2011/03/old-newspapers.jpg">
            <a:extLst>
              <a:ext uri="{FF2B5EF4-FFF2-40B4-BE49-F238E27FC236}">
                <a16:creationId xmlns:a16="http://schemas.microsoft.com/office/drawing/2014/main" id="{89BD5680-6567-44B3-8A7F-ECECF2AD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63" y="1543051"/>
            <a:ext cx="3571875" cy="2678906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D3E69-AD8A-43EA-A438-58F3E840ABD8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Chemical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>
            <a:extLst>
              <a:ext uri="{FF2B5EF4-FFF2-40B4-BE49-F238E27FC236}">
                <a16:creationId xmlns:a16="http://schemas.microsoft.com/office/drawing/2014/main" id="{1EBBFB19-0E29-44DF-B364-224F67EE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www.chilloutpoint.com/images/2010/09/crazy-solutions-of-everyday-tasks/crazy-solutions-of-everyday-tasks-09.jpg">
            <a:extLst>
              <a:ext uri="{FF2B5EF4-FFF2-40B4-BE49-F238E27FC236}">
                <a16:creationId xmlns:a16="http://schemas.microsoft.com/office/drawing/2014/main" id="{4DA1CE13-E610-45BC-B8DE-9F8DB746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1495425"/>
            <a:ext cx="3200400" cy="2962275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51205-9508-41BE-9D8C-C4028CCB64C6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2"/>
          </p:nvPr>
        </p:nvSpPr>
        <p:spPr>
          <a:xfrm>
            <a:off x="411942" y="726970"/>
            <a:ext cx="637403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Everything that takes up space is made of </a:t>
            </a:r>
            <a:r>
              <a:rPr lang="en-GB" sz="2000" b="1" dirty="0"/>
              <a:t>matter</a:t>
            </a:r>
            <a:r>
              <a:rPr lang="en-GB" sz="20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Matter is made up of tiny </a:t>
            </a:r>
            <a:r>
              <a:rPr lang="en-GB" sz="2000" b="1" dirty="0"/>
              <a:t>particles</a:t>
            </a:r>
            <a:r>
              <a:rPr lang="en-GB" sz="2000" dirty="0"/>
              <a:t> too small to be seen.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dirty="0"/>
              <a:t>Particles are small portions of matter.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dirty="0"/>
              <a:t>Particles act differently if matter is a </a:t>
            </a:r>
            <a:r>
              <a:rPr lang="en-GB" sz="2000" b="1" dirty="0"/>
              <a:t>solid</a:t>
            </a:r>
            <a:r>
              <a:rPr lang="en-GB" sz="2000" dirty="0"/>
              <a:t>, </a:t>
            </a:r>
            <a:r>
              <a:rPr lang="en-GB" sz="2000" b="1" dirty="0"/>
              <a:t>liquid</a:t>
            </a:r>
            <a:r>
              <a:rPr lang="en-GB" sz="2000" dirty="0"/>
              <a:t> or </a:t>
            </a:r>
            <a:r>
              <a:rPr lang="en-GB" sz="2000" b="1" dirty="0"/>
              <a:t>gas</a:t>
            </a:r>
            <a:r>
              <a:rPr lang="en-GB" sz="2000" dirty="0"/>
              <a:t>. We call these the </a:t>
            </a:r>
            <a:r>
              <a:rPr lang="en-GB" sz="2000" b="1" dirty="0"/>
              <a:t>states</a:t>
            </a:r>
            <a:r>
              <a:rPr lang="en-GB" sz="2000" dirty="0"/>
              <a:t> of matter.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These particles always have energy and are moving. If we add energy they speed up and if we take energy away they slow down.</a:t>
            </a:r>
            <a:endParaRPr sz="2000" dirty="0"/>
          </a:p>
        </p:txBody>
      </p:sp>
      <p:graphicFrame>
        <p:nvGraphicFramePr>
          <p:cNvPr id="237" name="Google Shape;237;p37"/>
          <p:cNvGraphicFramePr/>
          <p:nvPr>
            <p:extLst>
              <p:ext uri="{D42A27DB-BD31-4B8C-83A1-F6EECF244321}">
                <p14:modId xmlns:p14="http://schemas.microsoft.com/office/powerpoint/2010/main" val="2379069374"/>
              </p:ext>
            </p:extLst>
          </p:nvPr>
        </p:nvGraphicFramePr>
        <p:xfrm>
          <a:off x="6785972" y="726970"/>
          <a:ext cx="2142625" cy="17373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8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the three states of matter?</a:t>
                      </a:r>
                      <a:endParaRPr sz="18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390" y="2828651"/>
            <a:ext cx="2604359" cy="12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5">
            <a:extLst>
              <a:ext uri="{FF2B5EF4-FFF2-40B4-BE49-F238E27FC236}">
                <a16:creationId xmlns:a16="http://schemas.microsoft.com/office/drawing/2014/main" id="{A3994395-DF54-491C-92D5-1C5AEACF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static4.businessinsider.com/image/519a82b569bedd9c76000011-1429-1001/screen%20shot%202013-05-20%20at%203.56.03%20pm.png">
            <a:extLst>
              <a:ext uri="{FF2B5EF4-FFF2-40B4-BE49-F238E27FC236}">
                <a16:creationId xmlns:a16="http://schemas.microsoft.com/office/drawing/2014/main" id="{E5237A8C-FCE8-43DA-A73F-A970B3E1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9825" y="1428750"/>
            <a:ext cx="4324350" cy="302895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5BA2B6-345D-4F7C-9BBF-1FAA9FB6E9BD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>
            <a:extLst>
              <a:ext uri="{FF2B5EF4-FFF2-40B4-BE49-F238E27FC236}">
                <a16:creationId xmlns:a16="http://schemas.microsoft.com/office/drawing/2014/main" id="{2C7146B4-DEA4-4429-884C-75068157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>
            <a:extLst>
              <a:ext uri="{FF2B5EF4-FFF2-40B4-BE49-F238E27FC236}">
                <a16:creationId xmlns:a16="http://schemas.microsoft.com/office/drawing/2014/main" id="{E919BD77-14AC-487B-B640-87ECDAEA5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5900" y="171450"/>
            <a:ext cx="6172200" cy="4686300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en-US" altLang="en-US" sz="3300">
              <a:solidFill>
                <a:schemeClr val="bg1"/>
              </a:solidFill>
              <a:latin typeface="KBPlanetEarth" pitchFamily="2" charset="0"/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u="sng">
              <a:solidFill>
                <a:schemeClr val="bg1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en-US" u="sng">
                <a:solidFill>
                  <a:schemeClr val="bg1"/>
                </a:solidFill>
                <a:latin typeface="KG Miss Kindergarten" pitchFamily="2" charset="0"/>
              </a:rPr>
              <a:t>FYI:</a:t>
            </a:r>
            <a:r>
              <a:rPr lang="en-US" altLang="en-US">
                <a:solidFill>
                  <a:schemeClr val="bg1"/>
                </a:solidFill>
                <a:latin typeface="KG Miss Kindergarten" pitchFamily="2" charset="0"/>
              </a:rPr>
              <a:t> This is sodium reacting with water…and igniting hydrogen gas</a:t>
            </a:r>
            <a:endParaRPr lang="en-US" altLang="en-US" u="sng">
              <a:solidFill>
                <a:schemeClr val="bg1"/>
              </a:solidFill>
              <a:latin typeface="KG Miss Kindergarten" pitchFamily="2" charset="0"/>
            </a:endParaRPr>
          </a:p>
        </p:txBody>
      </p:sp>
      <p:pic>
        <p:nvPicPr>
          <p:cNvPr id="2" name="Picture 2" descr="http://upload.wikimedia.org/wikipedia/commons/6/6c/Large_Sodium_Explosion.jpg">
            <a:extLst>
              <a:ext uri="{FF2B5EF4-FFF2-40B4-BE49-F238E27FC236}">
                <a16:creationId xmlns:a16="http://schemas.microsoft.com/office/drawing/2014/main" id="{886F468B-1261-47A4-A2D3-05AA4292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800100"/>
            <a:ext cx="4419600" cy="331470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EBFFB-CB3C-4D6A-B12D-7A90FE6D672F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Chemical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>
            <a:extLst>
              <a:ext uri="{FF2B5EF4-FFF2-40B4-BE49-F238E27FC236}">
                <a16:creationId xmlns:a16="http://schemas.microsoft.com/office/drawing/2014/main" id="{B2C81775-5BA1-4252-9BEF-C8531A74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://funny-pics-fun.com/wp-content/uploads/Very-Funny-Animal-Faces-13.jpg">
            <a:extLst>
              <a:ext uri="{FF2B5EF4-FFF2-40B4-BE49-F238E27FC236}">
                <a16:creationId xmlns:a16="http://schemas.microsoft.com/office/drawing/2014/main" id="{1962E6CC-060F-410A-BD9A-ACB7A65E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3150" y="1028700"/>
            <a:ext cx="4572000" cy="342900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6DF1D-2B2C-43CE-A336-49DEA70928C0}"/>
              </a:ext>
            </a:extLst>
          </p:cNvPr>
          <p:cNvSpPr txBox="1"/>
          <p:nvPr/>
        </p:nvSpPr>
        <p:spPr>
          <a:xfrm rot="20373467">
            <a:off x="2714625" y="2099787"/>
            <a:ext cx="3714750" cy="1477328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500" dirty="0">
                <a:solidFill>
                  <a:srgbClr val="FF0000"/>
                </a:solidFill>
                <a:latin typeface="KG Miss Kindergarten" panose="02000000000000000000" pitchFamily="2" charset="0"/>
              </a:rPr>
              <a:t>Physical Property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itle 1">
            <a:extLst>
              <a:ext uri="{FF2B5EF4-FFF2-40B4-BE49-F238E27FC236}">
                <a16:creationId xmlns:a16="http://schemas.microsoft.com/office/drawing/2014/main" id="{9B6610D5-2784-4AB8-A780-5D9BDF472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285750"/>
            <a:ext cx="6172200" cy="857250"/>
          </a:xfrm>
        </p:spPr>
        <p:txBody>
          <a:bodyPr/>
          <a:lstStyle/>
          <a:p>
            <a:br>
              <a:rPr lang="en-US" altLang="en-US">
                <a:solidFill>
                  <a:schemeClr val="bg1"/>
                </a:solidFill>
                <a:latin typeface="KBPlanetEarth" pitchFamily="2" charset="0"/>
              </a:rPr>
            </a:br>
            <a:r>
              <a:rPr lang="en-US" altLang="en-US" sz="1500">
                <a:solidFill>
                  <a:schemeClr val="bg1"/>
                </a:solidFill>
                <a:latin typeface="KG Miss Kindergarten" pitchFamily="2" charset="0"/>
              </a:rPr>
              <a:t>Match the following definitions with the correct property. </a:t>
            </a:r>
          </a:p>
        </p:txBody>
      </p:sp>
      <p:sp>
        <p:nvSpPr>
          <p:cNvPr id="74756" name="Text Placeholder 2">
            <a:extLst>
              <a:ext uri="{FF2B5EF4-FFF2-40B4-BE49-F238E27FC236}">
                <a16:creationId xmlns:a16="http://schemas.microsoft.com/office/drawing/2014/main" id="{E42C9FE2-C38A-41AC-8BEF-AE635F1E0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3100" y="1143001"/>
            <a:ext cx="1371600" cy="479822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KG Miss Kindergarten" pitchFamily="2" charset="0"/>
              </a:rPr>
              <a:t>Properties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09E793C-22C8-47CC-B151-3DB669C75A7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20064" y="143969"/>
            <a:ext cx="2794635" cy="2963465"/>
          </a:xfrm>
        </p:spPr>
        <p:txBody>
          <a:bodyPr/>
          <a:lstStyle/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Conductivity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Ductility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Flammability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Hardness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Luster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Malleability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Oxidation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Reactivity with water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Sensitivity to light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 Solubility</a:t>
            </a:r>
          </a:p>
          <a:p>
            <a:pPr marL="342900">
              <a:buFontTx/>
              <a:buAutoNum type="arabicParenR"/>
              <a:defRPr/>
            </a:pP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 Toxicity</a:t>
            </a:r>
          </a:p>
        </p:txBody>
      </p:sp>
      <p:sp>
        <p:nvSpPr>
          <p:cNvPr id="74758" name="Text Placeholder 4">
            <a:extLst>
              <a:ext uri="{FF2B5EF4-FFF2-40B4-BE49-F238E27FC236}">
                <a16:creationId xmlns:a16="http://schemas.microsoft.com/office/drawing/2014/main" id="{04F9AF15-111D-4811-BFF8-B5FE975D7A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4972050" y="1143001"/>
            <a:ext cx="1315641" cy="479822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KG Miss Kindergarten" pitchFamily="2" charset="0"/>
              </a:rPr>
              <a:t>Definitions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4B7E9B2-DB10-4E64-866D-B399FBB4B21C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>
          <a:xfrm>
            <a:off x="4457700" y="143969"/>
            <a:ext cx="4171950" cy="2963465"/>
          </a:xfrm>
        </p:spPr>
        <p:txBody>
          <a:bodyPr/>
          <a:lstStyle/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A resistance to being scratched or dented.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reflect light.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be stretched into wires.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catch on fire.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be hammered into a flat sheet.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react with water.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dissolve in a liquid.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be poisonous.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react with oxygen.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change when exposed to light.</a:t>
            </a:r>
          </a:p>
          <a:p>
            <a:pPr marL="342900">
              <a:buFontTx/>
              <a:buAutoNum type="alphaLcParenR"/>
              <a:defRPr/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G Miss Kindergarten" panose="02000000000000000000" pitchFamily="2" charset="0"/>
              </a:rPr>
              <a:t>The ability to pass electricity or heat through a substance.</a:t>
            </a:r>
          </a:p>
          <a:p>
            <a:pPr marL="342900">
              <a:buFontTx/>
              <a:buAutoNum type="alphaLcParenR"/>
              <a:defRPr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  <a:latin typeface="KG Miss Kindergarten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53B53-B393-4E90-967E-CFA60B4C1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94393"/>
            <a:ext cx="342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KG Miss Kindergarten" pitchFamily="2" charset="0"/>
              </a:rPr>
              <a:t>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76120-D9B4-4A2E-9EE3-C3B97B589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965" y="421987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KG Miss Kindergarten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F7230A-D943-4AF6-9BAC-A3EDAE84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883" y="797494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A3005B-C8FC-40A6-ACC5-4D1B9CD2E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675" y="1196487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D9DBD-FAEF-4F6B-9AF5-6E1A2DFB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640" y="1513698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b</a:t>
            </a:r>
            <a:endParaRPr lang="en-US" altLang="en-US" sz="2400" dirty="0">
              <a:solidFill>
                <a:srgbClr val="FF0000"/>
              </a:solidFill>
              <a:latin typeface="KG Miss Kindergarten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2A939-B06C-4423-BDDE-3717220AB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883858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9AE0E-A550-4637-A840-4D60E98E4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110" y="2230272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KG Miss Kindergarten" pitchFamily="2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9BF073-0B55-4907-9917-233325609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476" y="2570435"/>
            <a:ext cx="287534" cy="5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7F804C-F148-4C50-8C36-C4C16304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799" y="2894266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KG Miss Kindergarten" pitchFamily="2" charset="0"/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7489F-B393-4112-9AF4-122A5D1AA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535" y="3264057"/>
            <a:ext cx="342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E92F6-699F-450F-9017-DA8C4B81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075" y="3702085"/>
            <a:ext cx="281465" cy="59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KG Miss Kindergarten" pitchFamily="2" charset="0"/>
              </a:rPr>
              <a:t>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E8BF3E-3FCD-4B4F-A7D9-9C2F2BF2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426840" y="435932"/>
            <a:ext cx="3719858" cy="3804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Chemical Symbol Refresher: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All you need to do is write out the chemical symbol for the elements name or vice versa. Use your periodic table to help you!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need to correctly identify 5 lines to win this Bingo challenge!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DD2C7C0-8E82-4B69-8C10-524A790B2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13847"/>
              </p:ext>
            </p:extLst>
          </p:nvPr>
        </p:nvGraphicFramePr>
        <p:xfrm>
          <a:off x="4253022" y="255181"/>
          <a:ext cx="4890975" cy="4569230"/>
        </p:xfrm>
        <a:graphic>
          <a:graphicData uri="http://schemas.openxmlformats.org/drawingml/2006/table">
            <a:tbl>
              <a:tblPr firstRow="1" bandRow="1">
                <a:tableStyleId>{446742DB-69F3-459F-BEF0-F4925C27467B}</a:tableStyleId>
              </a:tblPr>
              <a:tblGrid>
                <a:gridCol w="978195">
                  <a:extLst>
                    <a:ext uri="{9D8B030D-6E8A-4147-A177-3AD203B41FA5}">
                      <a16:colId xmlns:a16="http://schemas.microsoft.com/office/drawing/2014/main" val="1941258780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2312810397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1545029516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3001674035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494737566"/>
                    </a:ext>
                  </a:extLst>
                </a:gridCol>
              </a:tblGrid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/>
                        <a:t>Zn</a:t>
                      </a:r>
                    </a:p>
                    <a:p>
                      <a:pPr algn="ctr"/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Fluorine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Silicon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84497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Magnesium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Lithium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95084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Ar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971068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Silver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Neon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06873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Potassium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Sodium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Chlorine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0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92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E8BF3E-3FCD-4B4F-A7D9-9C2F2BF2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426839" y="435932"/>
            <a:ext cx="3254735" cy="4067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Chemical Symbol Refresher: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All you need to do is write out the chemical symbol for the elements name or vice versa. Use your periodic table to help you!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DD2C7C0-8E82-4B69-8C10-524A790B2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14946"/>
              </p:ext>
            </p:extLst>
          </p:nvPr>
        </p:nvGraphicFramePr>
        <p:xfrm>
          <a:off x="4253022" y="255181"/>
          <a:ext cx="4890975" cy="4569230"/>
        </p:xfrm>
        <a:graphic>
          <a:graphicData uri="http://schemas.openxmlformats.org/drawingml/2006/table">
            <a:tbl>
              <a:tblPr firstRow="1" bandRow="1">
                <a:tableStyleId>{446742DB-69F3-459F-BEF0-F4925C27467B}</a:tableStyleId>
              </a:tblPr>
              <a:tblGrid>
                <a:gridCol w="978195">
                  <a:extLst>
                    <a:ext uri="{9D8B030D-6E8A-4147-A177-3AD203B41FA5}">
                      <a16:colId xmlns:a16="http://schemas.microsoft.com/office/drawing/2014/main" val="1941258780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2312810397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1545029516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3001674035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494737566"/>
                    </a:ext>
                  </a:extLst>
                </a:gridCol>
              </a:tblGrid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Boron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/>
                        <a:t>Zinc</a:t>
                      </a:r>
                    </a:p>
                    <a:p>
                      <a:pPr algn="ctr"/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384497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Calcium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Sulfur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Copper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95084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Argon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Nitrogen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971068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Beryllium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Oxygen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Aluminium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06873"/>
                  </a:ext>
                </a:extLst>
              </a:tr>
              <a:tr h="9138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Phosphorus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Helium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30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2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Monoatomic Elements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C8DB4-2637-46B0-9C14-9C77B88F6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72690" y="852699"/>
            <a:ext cx="7168290" cy="3585811"/>
          </a:xfrm>
        </p:spPr>
        <p:txBody>
          <a:bodyPr/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400" dirty="0"/>
              <a:t>An element that consists of just single atom is known as </a:t>
            </a:r>
            <a:r>
              <a:rPr lang="en-US" sz="2400" b="1" u="sng" dirty="0"/>
              <a:t>monoatomic</a:t>
            </a:r>
            <a:r>
              <a:rPr lang="en-US" sz="2400" dirty="0"/>
              <a:t>.</a:t>
            </a:r>
          </a:p>
          <a:p>
            <a:pPr marL="109728" indent="0">
              <a:lnSpc>
                <a:spcPct val="100000"/>
              </a:lnSpc>
              <a:buNone/>
            </a:pPr>
            <a:endParaRPr lang="en-US" sz="2400" b="1" u="sng" dirty="0"/>
          </a:p>
          <a:p>
            <a:pPr marL="114300" indent="0">
              <a:lnSpc>
                <a:spcPct val="100000"/>
              </a:lnSpc>
              <a:buNone/>
            </a:pPr>
            <a:r>
              <a:rPr lang="en-US" sz="2400" dirty="0"/>
              <a:t>These are rare, only 6!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2400" dirty="0"/>
          </a:p>
          <a:p>
            <a:pPr marL="114300" indent="0">
              <a:lnSpc>
                <a:spcPct val="100000"/>
              </a:lnSpc>
              <a:buNone/>
            </a:pPr>
            <a:r>
              <a:rPr lang="en-US" sz="2400" dirty="0"/>
              <a:t>These are the noble gases in group 18</a:t>
            </a:r>
          </a:p>
          <a:p>
            <a:pPr marL="596900" lvl="1" indent="0">
              <a:lnSpc>
                <a:spcPct val="100000"/>
              </a:lnSpc>
              <a:buNone/>
            </a:pPr>
            <a:r>
              <a:rPr lang="en-US" sz="2400" dirty="0"/>
              <a:t>Helium, Neon, Argon, Krypton, Xenon and Radon</a:t>
            </a:r>
          </a:p>
          <a:p>
            <a:pPr marL="596900" lvl="1" indent="0">
              <a:lnSpc>
                <a:spcPct val="100000"/>
              </a:lnSpc>
              <a:buNone/>
            </a:pPr>
            <a:r>
              <a:rPr lang="en-US" sz="2400" dirty="0"/>
              <a:t>All are non-metallic gases</a:t>
            </a:r>
          </a:p>
        </p:txBody>
      </p:sp>
      <p:pic>
        <p:nvPicPr>
          <p:cNvPr id="8" name="Picture 7" descr="Screen Shot 2014-08-18 at 10.47.46 am.png">
            <a:extLst>
              <a:ext uri="{FF2B5EF4-FFF2-40B4-BE49-F238E27FC236}">
                <a16:creationId xmlns:a16="http://schemas.microsoft.com/office/drawing/2014/main" id="{B3A7DD0D-9CC8-406B-90ED-FEE655EAA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1" t="43655" r="38630" b="37893"/>
          <a:stretch/>
        </p:blipFill>
        <p:spPr>
          <a:xfrm>
            <a:off x="5510058" y="1241319"/>
            <a:ext cx="3498111" cy="15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83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Molecular Elements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C8DB4-2637-46B0-9C14-9C77B88F6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9810" y="852699"/>
            <a:ext cx="4289393" cy="3585811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Molecules are two or more atoms bonded together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In a molecular element, all the molecules are identical with the same size, shape, number and type of atom.</a:t>
            </a:r>
          </a:p>
        </p:txBody>
      </p:sp>
      <p:pic>
        <p:nvPicPr>
          <p:cNvPr id="5" name="Picture 2" descr="Image result for molecular elements examples">
            <a:extLst>
              <a:ext uri="{FF2B5EF4-FFF2-40B4-BE49-F238E27FC236}">
                <a16:creationId xmlns:a16="http://schemas.microsoft.com/office/drawing/2014/main" id="{A466730D-ACA6-4C59-A002-A77F6BBF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03" y="852699"/>
            <a:ext cx="4364797" cy="33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oogle Shape;237;p37">
            <a:extLst>
              <a:ext uri="{FF2B5EF4-FFF2-40B4-BE49-F238E27FC236}">
                <a16:creationId xmlns:a16="http://schemas.microsoft.com/office/drawing/2014/main" id="{646E69C2-0243-4D79-83E3-7A6E67127ECA}"/>
              </a:ext>
            </a:extLst>
          </p:cNvPr>
          <p:cNvGraphicFramePr/>
          <p:nvPr/>
        </p:nvGraphicFramePr>
        <p:xfrm>
          <a:off x="4572000" y="3444950"/>
          <a:ext cx="2223469" cy="14325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223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23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Oxygen gas is a molecular element. True or False?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882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Molecular Compound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C8DB4-2637-46B0-9C14-9C77B88F6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6568" y="852699"/>
            <a:ext cx="4125432" cy="3585811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Molecular compounds contain cluster of atoms of </a:t>
            </a:r>
            <a:r>
              <a:rPr lang="en-US" sz="2000" b="1" i="1" dirty="0"/>
              <a:t>different</a:t>
            </a:r>
            <a:r>
              <a:rPr lang="en-US" sz="2000" dirty="0"/>
              <a:t> types. 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Sugar is made up of 6 </a:t>
            </a:r>
            <a:r>
              <a:rPr lang="en-US" sz="2000" b="1" dirty="0"/>
              <a:t>carbon</a:t>
            </a:r>
            <a:r>
              <a:rPr lang="en-US" sz="2000" dirty="0"/>
              <a:t> atoms, 12 </a:t>
            </a:r>
            <a:r>
              <a:rPr lang="en-US" sz="2000" b="1" dirty="0"/>
              <a:t>hydrogen</a:t>
            </a:r>
            <a:r>
              <a:rPr lang="en-US" sz="2000" dirty="0"/>
              <a:t> atoms and 6 </a:t>
            </a:r>
            <a:r>
              <a:rPr lang="en-US" sz="2000" b="1" dirty="0"/>
              <a:t>oxygen</a:t>
            </a:r>
            <a:r>
              <a:rPr lang="en-US" sz="2000" dirty="0"/>
              <a:t> atoms.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Water is made up of 2 </a:t>
            </a:r>
            <a:r>
              <a:rPr lang="en-US" sz="2000" b="1" dirty="0"/>
              <a:t>hydrogen</a:t>
            </a:r>
            <a:r>
              <a:rPr lang="en-US" sz="2000" dirty="0"/>
              <a:t> atoms and 1 </a:t>
            </a:r>
            <a:r>
              <a:rPr lang="en-US" sz="2000" b="1" dirty="0"/>
              <a:t>oxygen</a:t>
            </a:r>
            <a:r>
              <a:rPr lang="en-US" sz="2000" dirty="0"/>
              <a:t> atom.</a:t>
            </a:r>
          </a:p>
        </p:txBody>
      </p:sp>
      <p:pic>
        <p:nvPicPr>
          <p:cNvPr id="6" name="Picture 5" descr="Screen Shot 2014-08-18 at 10.49.11 am.png">
            <a:extLst>
              <a:ext uri="{FF2B5EF4-FFF2-40B4-BE49-F238E27FC236}">
                <a16:creationId xmlns:a16="http://schemas.microsoft.com/office/drawing/2014/main" id="{AF7BF9D8-6702-43A0-BFA7-FBA02CBB3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9" t="50865" r="30812" b="29364"/>
          <a:stretch/>
        </p:blipFill>
        <p:spPr>
          <a:xfrm>
            <a:off x="5020342" y="2571750"/>
            <a:ext cx="3857844" cy="1508502"/>
          </a:xfrm>
          <a:prstGeom prst="rect">
            <a:avLst/>
          </a:prstGeom>
        </p:spPr>
      </p:pic>
      <p:graphicFrame>
        <p:nvGraphicFramePr>
          <p:cNvPr id="7" name="Google Shape;237;p37">
            <a:extLst>
              <a:ext uri="{FF2B5EF4-FFF2-40B4-BE49-F238E27FC236}">
                <a16:creationId xmlns:a16="http://schemas.microsoft.com/office/drawing/2014/main" id="{31083322-2887-4443-8FD8-252736CC0F05}"/>
              </a:ext>
            </a:extLst>
          </p:cNvPr>
          <p:cNvGraphicFramePr/>
          <p:nvPr/>
        </p:nvGraphicFramePr>
        <p:xfrm>
          <a:off x="5756012" y="852699"/>
          <a:ext cx="3122174" cy="1342687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3122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72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4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carbon dioxide a </a:t>
                      </a:r>
                      <a:r>
                        <a:rPr lang="en-GB" sz="14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molecular compound </a:t>
                      </a: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 </a:t>
                      </a:r>
                      <a:r>
                        <a:rPr lang="en-GB" sz="14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molecular elements</a:t>
                      </a: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09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E8BF3E-3FCD-4B4F-A7D9-9C2F2BF2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Google Shape;227;p36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83720" y="868692"/>
                <a:ext cx="6589713" cy="12400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The chemical formulae for this molecular compound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sz="3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sz="3200" b="1" i="1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𝑶𝑯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r>
                  <a:rPr lang="en-GB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How many types of atoms are in this molecular compound? How many atoms for each element?</a:t>
                </a:r>
              </a:p>
            </p:txBody>
          </p:sp>
        </mc:Choice>
        <mc:Fallback>
          <p:sp>
            <p:nvSpPr>
              <p:cNvPr id="227" name="Google Shape;227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83720" y="868692"/>
                <a:ext cx="6589713" cy="1240013"/>
              </a:xfrm>
              <a:prstGeom prst="rect">
                <a:avLst/>
              </a:prstGeom>
              <a:blipFill>
                <a:blip r:embed="rId3"/>
                <a:stretch>
                  <a:fillRect l="-1480" t="-30049" r="-1943" b="-35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57ACE7A-8BFF-41A8-AE3B-01E82E310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7" t="29137" r="50000" b="8331"/>
          <a:stretch/>
        </p:blipFill>
        <p:spPr>
          <a:xfrm>
            <a:off x="7173433" y="225554"/>
            <a:ext cx="1695014" cy="2126498"/>
          </a:xfrm>
          <a:prstGeom prst="rect">
            <a:avLst/>
          </a:prstGeom>
        </p:spPr>
      </p:pic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DAE2513B-84E9-4D33-86D8-F56A86E5A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27503"/>
              </p:ext>
            </p:extLst>
          </p:nvPr>
        </p:nvGraphicFramePr>
        <p:xfrm>
          <a:off x="956306" y="2791448"/>
          <a:ext cx="6758944" cy="1871852"/>
        </p:xfrm>
        <a:graphic>
          <a:graphicData uri="http://schemas.openxmlformats.org/drawingml/2006/table">
            <a:tbl>
              <a:tblPr firstRow="1" bandRow="1">
                <a:tableStyleId>{446742DB-69F3-459F-BEF0-F4925C27467B}</a:tableStyleId>
              </a:tblPr>
              <a:tblGrid>
                <a:gridCol w="3379472">
                  <a:extLst>
                    <a:ext uri="{9D8B030D-6E8A-4147-A177-3AD203B41FA5}">
                      <a16:colId xmlns:a16="http://schemas.microsoft.com/office/drawing/2014/main" val="2405968662"/>
                    </a:ext>
                  </a:extLst>
                </a:gridCol>
                <a:gridCol w="3379472">
                  <a:extLst>
                    <a:ext uri="{9D8B030D-6E8A-4147-A177-3AD203B41FA5}">
                      <a16:colId xmlns:a16="http://schemas.microsoft.com/office/drawing/2014/main" val="1596726485"/>
                    </a:ext>
                  </a:extLst>
                </a:gridCol>
              </a:tblGrid>
              <a:tr h="4679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entury Gothic" panose="020B0502020202020204" pitchFamily="34" charset="0"/>
                        </a:rPr>
                        <a:t>Number of Atoms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27080"/>
                  </a:ext>
                </a:extLst>
              </a:tr>
              <a:tr h="46796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781296"/>
                  </a:ext>
                </a:extLst>
              </a:tr>
              <a:tr h="467963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6063"/>
                  </a:ext>
                </a:extLst>
              </a:tr>
              <a:tr h="467963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5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5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2"/>
          </p:nvPr>
        </p:nvSpPr>
        <p:spPr>
          <a:xfrm>
            <a:off x="569650" y="761675"/>
            <a:ext cx="65898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</a:rPr>
              <a:t>Solids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in solids are packed closely together.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have strong </a:t>
            </a:r>
            <a:r>
              <a:rPr lang="en-GB" sz="2000" b="1" dirty="0">
                <a:solidFill>
                  <a:schemeClr val="dk1"/>
                </a:solidFill>
              </a:rPr>
              <a:t>bonds₁</a:t>
            </a:r>
            <a:r>
              <a:rPr lang="en-GB" sz="2000" dirty="0">
                <a:solidFill>
                  <a:schemeClr val="dk1"/>
                </a:solidFill>
              </a:rPr>
              <a:t> between them. This is why solids have a </a:t>
            </a:r>
            <a:r>
              <a:rPr lang="en-GB" sz="2000" b="1" dirty="0">
                <a:solidFill>
                  <a:schemeClr val="dk1"/>
                </a:solidFill>
              </a:rPr>
              <a:t>fixed</a:t>
            </a:r>
            <a:r>
              <a:rPr lang="en-GB" sz="2000" dirty="0">
                <a:solidFill>
                  <a:schemeClr val="dk1"/>
                </a:solidFill>
              </a:rPr>
              <a:t> shape and volume.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stay in the same position but vibrate.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	       Example	                   Non-Example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2000" dirty="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93" y="3567910"/>
            <a:ext cx="4961426" cy="1512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40"/>
          <p:cNvGraphicFramePr/>
          <p:nvPr>
            <p:extLst>
              <p:ext uri="{D42A27DB-BD31-4B8C-83A1-F6EECF244321}">
                <p14:modId xmlns:p14="http://schemas.microsoft.com/office/powerpoint/2010/main" val="4255563966"/>
              </p:ext>
            </p:extLst>
          </p:nvPr>
        </p:nvGraphicFramePr>
        <p:xfrm>
          <a:off x="6816362" y="3567910"/>
          <a:ext cx="2134475" cy="134106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forces of attraction between particles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850" y="266050"/>
            <a:ext cx="2254051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8325875" y="176288"/>
            <a:ext cx="690300" cy="1229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E8BF3E-3FCD-4B4F-A7D9-9C2F2BF2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137419" y="277077"/>
            <a:ext cx="9256613" cy="1112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How many types of atoms are in this molecular compound?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How many atoms altogether in total?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EB9793-98B9-42DF-B0F4-37D7AFFA6083}"/>
                  </a:ext>
                </a:extLst>
              </p:cNvPr>
              <p:cNvSpPr txBox="1"/>
              <p:nvPr/>
            </p:nvSpPr>
            <p:spPr>
              <a:xfrm>
                <a:off x="-89344" y="1059657"/>
                <a:ext cx="4181475" cy="853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EB9793-98B9-42DF-B0F4-37D7AFFA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344" y="1059657"/>
                <a:ext cx="4181475" cy="853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778A6B-61C9-4ED0-B231-CFF73C1FF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95" t="14039" r="12602" b="6266"/>
          <a:stretch/>
        </p:blipFill>
        <p:spPr>
          <a:xfrm>
            <a:off x="709450" y="2022522"/>
            <a:ext cx="2367659" cy="2587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242E9-66E1-4091-A60A-D54FC014B511}"/>
                  </a:ext>
                </a:extLst>
              </p:cNvPr>
              <p:cNvSpPr txBox="1"/>
              <p:nvPr/>
            </p:nvSpPr>
            <p:spPr>
              <a:xfrm>
                <a:off x="5532339" y="1265063"/>
                <a:ext cx="4181475" cy="853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𝑂</m:t>
                      </m:r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242E9-66E1-4091-A60A-D54FC014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339" y="1265063"/>
                <a:ext cx="4181475" cy="853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B860C8-DBA0-45CB-8B1F-95F049E0F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39" t="20305" r="35062" b="16676"/>
          <a:stretch/>
        </p:blipFill>
        <p:spPr>
          <a:xfrm>
            <a:off x="3357429" y="2171262"/>
            <a:ext cx="2866768" cy="196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4FDE6-EB0D-4F9C-86FA-35975339E0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15" t="30614" r="41046" b="14608"/>
          <a:stretch/>
        </p:blipFill>
        <p:spPr>
          <a:xfrm>
            <a:off x="6277232" y="2313262"/>
            <a:ext cx="2866768" cy="1834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2A6D00-2263-4909-A0B1-3AFB26A8539E}"/>
                  </a:ext>
                </a:extLst>
              </p:cNvPr>
              <p:cNvSpPr txBox="1"/>
              <p:nvPr/>
            </p:nvSpPr>
            <p:spPr>
              <a:xfrm>
                <a:off x="2707623" y="1212057"/>
                <a:ext cx="4181475" cy="853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2A6D00-2263-4909-A0B1-3AFB26A85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23" y="1212057"/>
                <a:ext cx="4181475" cy="853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850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Components of a Word Equation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0184F4-621E-41F1-90CC-D627E803F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27" t="42994" r="17559" b="21019"/>
          <a:stretch/>
        </p:blipFill>
        <p:spPr>
          <a:xfrm>
            <a:off x="497167" y="949276"/>
            <a:ext cx="8149665" cy="32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Writing a Chemical Word Equation 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C8DB4-2637-46B0-9C14-9C77B88F6E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6568" y="852699"/>
            <a:ext cx="8431618" cy="3585811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Heating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calcium carbonate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cause it to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decompose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calcium oxide and carbon dioxide gas.</a:t>
            </a: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91928A-6520-449D-9710-71B7D8A1730C}"/>
              </a:ext>
            </a:extLst>
          </p:cNvPr>
          <p:cNvCxnSpPr/>
          <p:nvPr/>
        </p:nvCxnSpPr>
        <p:spPr>
          <a:xfrm>
            <a:off x="3206780" y="2618019"/>
            <a:ext cx="1084521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479247-8A63-4D3F-8725-06A564394585}"/>
              </a:ext>
            </a:extLst>
          </p:cNvPr>
          <p:cNvSpPr txBox="1"/>
          <p:nvPr/>
        </p:nvSpPr>
        <p:spPr>
          <a:xfrm>
            <a:off x="446568" y="3299751"/>
            <a:ext cx="8250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Burning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 gas.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5E7361-0BB7-49F2-B223-2B32A0F987B3}"/>
              </a:ext>
            </a:extLst>
          </p:cNvPr>
          <p:cNvCxnSpPr/>
          <p:nvPr/>
        </p:nvCxnSpPr>
        <p:spPr>
          <a:xfrm>
            <a:off x="3206779" y="4530639"/>
            <a:ext cx="1084521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73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0E906F-DA39-A44F-9CD5-2E655992FC05}"/>
              </a:ext>
            </a:extLst>
          </p:cNvPr>
          <p:cNvSpPr/>
          <p:nvPr/>
        </p:nvSpPr>
        <p:spPr>
          <a:xfrm>
            <a:off x="167832" y="282612"/>
            <a:ext cx="6418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Types of Elements on the Periodic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BA6D7-126C-4F6C-B5A8-ED5B408AB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1" t="43615" r="7210" b="13987"/>
          <a:stretch/>
        </p:blipFill>
        <p:spPr>
          <a:xfrm>
            <a:off x="627319" y="853962"/>
            <a:ext cx="7963169" cy="33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4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C9DD-0EF8-A24C-9DEA-B3430EDF88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690" y="195152"/>
            <a:ext cx="8286750" cy="993775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Types of Elements on Periodic Table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93FD7-A8E8-4A7B-9DE6-B4E97A9EE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1" t="36376" r="8721" b="11299"/>
          <a:stretch/>
        </p:blipFill>
        <p:spPr>
          <a:xfrm>
            <a:off x="12568" y="0"/>
            <a:ext cx="9521685" cy="502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F50633-ED92-42C5-8FD7-DB18B6C94D40}"/>
              </a:ext>
            </a:extLst>
          </p:cNvPr>
          <p:cNvSpPr/>
          <p:nvPr/>
        </p:nvSpPr>
        <p:spPr>
          <a:xfrm>
            <a:off x="3120390" y="1965960"/>
            <a:ext cx="1371600" cy="434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697C5-24DF-4719-B63E-9204666F2E81}"/>
              </a:ext>
            </a:extLst>
          </p:cNvPr>
          <p:cNvSpPr/>
          <p:nvPr/>
        </p:nvSpPr>
        <p:spPr>
          <a:xfrm>
            <a:off x="7097840" y="4594860"/>
            <a:ext cx="1828990" cy="434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3547B-1331-4253-8557-6C46B6C87FE4}"/>
              </a:ext>
            </a:extLst>
          </p:cNvPr>
          <p:cNvSpPr/>
          <p:nvPr/>
        </p:nvSpPr>
        <p:spPr>
          <a:xfrm>
            <a:off x="6114575" y="22860"/>
            <a:ext cx="1257775" cy="765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C9DD-0EF8-A24C-9DEA-B3430EDF88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690" y="195152"/>
            <a:ext cx="8286750" cy="993775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Types of elements on periodic Table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6E9A4-CF31-47F1-A524-27B4A0B2B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9" t="16521" r="21860" b="7784"/>
          <a:stretch/>
        </p:blipFill>
        <p:spPr>
          <a:xfrm>
            <a:off x="77200" y="692039"/>
            <a:ext cx="8884110" cy="6221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16E7C1-4049-4DE5-B912-99B352228857}"/>
              </a:ext>
            </a:extLst>
          </p:cNvPr>
          <p:cNvSpPr/>
          <p:nvPr/>
        </p:nvSpPr>
        <p:spPr>
          <a:xfrm>
            <a:off x="718930" y="2120348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F58180-049E-4A5B-8BAD-851195BD5B88}"/>
              </a:ext>
            </a:extLst>
          </p:cNvPr>
          <p:cNvSpPr/>
          <p:nvPr/>
        </p:nvSpPr>
        <p:spPr>
          <a:xfrm>
            <a:off x="284922" y="2694815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4D2902-E982-42EB-9246-3948ACC95D89}"/>
              </a:ext>
            </a:extLst>
          </p:cNvPr>
          <p:cNvSpPr/>
          <p:nvPr/>
        </p:nvSpPr>
        <p:spPr>
          <a:xfrm>
            <a:off x="6221895" y="2128423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511821-A081-4E2F-8AA6-325995F7BC86}"/>
              </a:ext>
            </a:extLst>
          </p:cNvPr>
          <p:cNvSpPr/>
          <p:nvPr/>
        </p:nvSpPr>
        <p:spPr>
          <a:xfrm>
            <a:off x="4840120" y="2686740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C6ACD5-7D16-462C-A88B-4F9CBD803324}"/>
              </a:ext>
            </a:extLst>
          </p:cNvPr>
          <p:cNvSpPr/>
          <p:nvPr/>
        </p:nvSpPr>
        <p:spPr>
          <a:xfrm>
            <a:off x="7103164" y="1600041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65F7D7-9CEC-416A-B8F7-0DD78AB3E51B}"/>
              </a:ext>
            </a:extLst>
          </p:cNvPr>
          <p:cNvSpPr/>
          <p:nvPr/>
        </p:nvSpPr>
        <p:spPr>
          <a:xfrm>
            <a:off x="6642298" y="3253132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8300D3-D075-48ED-B891-0484FC546AB3}"/>
              </a:ext>
            </a:extLst>
          </p:cNvPr>
          <p:cNvSpPr/>
          <p:nvPr/>
        </p:nvSpPr>
        <p:spPr>
          <a:xfrm>
            <a:off x="1673233" y="2694815"/>
            <a:ext cx="516834" cy="56639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9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C9DD-0EF8-A24C-9DEA-B3430EDF88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690" y="195152"/>
            <a:ext cx="8286750" cy="993775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Metals and Non metals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F94D9-1757-4585-875E-AF7522605326}"/>
              </a:ext>
            </a:extLst>
          </p:cNvPr>
          <p:cNvSpPr txBox="1"/>
          <p:nvPr/>
        </p:nvSpPr>
        <p:spPr>
          <a:xfrm>
            <a:off x="527768" y="964699"/>
            <a:ext cx="2798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Metals generally have the following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Lustrous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Malleable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Solid at room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Good conductors of heat and electricity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D5222-D619-4A0A-B240-5F6D235B79D5}"/>
              </a:ext>
            </a:extLst>
          </p:cNvPr>
          <p:cNvSpPr txBox="1"/>
          <p:nvPr/>
        </p:nvSpPr>
        <p:spPr>
          <a:xfrm>
            <a:off x="5804642" y="1090429"/>
            <a:ext cx="31566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Non-metals generally have the following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Dull (opposite to Lustrous)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Brittle (not malleable)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Low melting points (lower than metals)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Poor conductors of heat and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42FE6-10DB-48B0-921E-252BCBC9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56" y="2849095"/>
            <a:ext cx="2480025" cy="1912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ED51B-C29A-4361-B49A-97AAAC42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56" y="902830"/>
            <a:ext cx="2506585" cy="19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28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Alloy Formation</a:t>
            </a:r>
            <a:endParaRPr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06F913A-511D-4F27-B96A-8A52723ECC6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614050"/>
            <a:ext cx="4884266" cy="3585811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Alloy is formed by combining </a:t>
            </a:r>
            <a:r>
              <a:rPr lang="en-US" sz="2000" b="1" i="1" dirty="0">
                <a:latin typeface="Century Gothic" panose="020B0502020202020204" pitchFamily="34" charset="0"/>
              </a:rPr>
              <a:t>one metallic element</a:t>
            </a:r>
            <a:r>
              <a:rPr lang="en-US" sz="2000" dirty="0">
                <a:latin typeface="Century Gothic" panose="020B0502020202020204" pitchFamily="34" charset="0"/>
              </a:rPr>
              <a:t> with another </a:t>
            </a:r>
            <a:r>
              <a:rPr lang="en-US" sz="2000" b="1" i="1" dirty="0">
                <a:latin typeface="Century Gothic" panose="020B0502020202020204" pitchFamily="34" charset="0"/>
              </a:rPr>
              <a:t>one metallic </a:t>
            </a:r>
            <a:r>
              <a:rPr lang="en-US" sz="2000" dirty="0">
                <a:latin typeface="Century Gothic" panose="020B0502020202020204" pitchFamily="34" charset="0"/>
              </a:rPr>
              <a:t>or</a:t>
            </a:r>
            <a:r>
              <a:rPr lang="en-US" sz="2000" b="1" i="1" dirty="0">
                <a:latin typeface="Century Gothic" panose="020B0502020202020204" pitchFamily="34" charset="0"/>
              </a:rPr>
              <a:t> non-metallic element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  <a:endParaRPr lang="en-US" sz="2000" b="0" i="0" u="none" strike="noStrike" dirty="0">
              <a:effectLst/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C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ombining the metallic elements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gold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and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copper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produces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red gold </a:t>
            </a:r>
          </a:p>
          <a:p>
            <a:pPr marL="114300" indent="0">
              <a:buNone/>
            </a:pPr>
            <a:endParaRPr lang="en-US" sz="2000" b="1" i="0" u="none" strike="noStrike" dirty="0">
              <a:effectLst/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Combining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gold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and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silver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becomes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white gold</a:t>
            </a:r>
          </a:p>
          <a:p>
            <a:pPr marL="11430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Combining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silver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and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copper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 produces </a:t>
            </a: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sterling silver</a:t>
            </a:r>
            <a:r>
              <a:rPr lang="en-US" sz="2000" b="0" i="0" u="none" strike="noStrike" dirty="0">
                <a:effectLst/>
                <a:latin typeface="Century Gothic" panose="020B0502020202020204" pitchFamily="34" charset="0"/>
              </a:rPr>
              <a:t>.</a:t>
            </a:r>
          </a:p>
          <a:p>
            <a:pPr marL="114300" indent="0">
              <a:buNone/>
            </a:pPr>
            <a:endParaRPr lang="en-US" sz="2000" b="0" i="0" u="none" strike="noStrike" dirty="0">
              <a:effectLst/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endParaRPr lang="en-US" sz="2000" b="0" i="0" u="none" strike="noStrike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D1BDD-DB7C-4D07-96A6-ABBB50EB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20" y="1563495"/>
            <a:ext cx="2503180" cy="1677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3B27D-FE97-4300-923E-3E4E9940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803" y="3788280"/>
            <a:ext cx="1337787" cy="1327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80FB0-2C9B-4319-BA4D-4FFE1DA0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18251"/>
            <a:ext cx="2074888" cy="135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4A090-2DFA-46E9-9B19-E1E96722C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713" y="-77183"/>
            <a:ext cx="1618893" cy="1618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5336AE-D0A2-417C-AF82-1290A1B8F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257" y="70225"/>
            <a:ext cx="1420045" cy="1420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039E9-2504-4973-9E52-0CFE092AFB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2" t="29301" r="13434" b="11940"/>
          <a:stretch/>
        </p:blipFill>
        <p:spPr>
          <a:xfrm>
            <a:off x="5275033" y="2571750"/>
            <a:ext cx="2216200" cy="12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3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0E906F-DA39-A44F-9CD5-2E655992FC05}"/>
              </a:ext>
            </a:extLst>
          </p:cNvPr>
          <p:cNvSpPr/>
          <p:nvPr/>
        </p:nvSpPr>
        <p:spPr>
          <a:xfrm>
            <a:off x="167832" y="282612"/>
            <a:ext cx="6418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Arrangement of Elements in Pure Metal vs Alloy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D6F84-74E9-4C0B-B708-83BF6EC98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7" t="38031" r="6977" b="17090"/>
          <a:stretch/>
        </p:blipFill>
        <p:spPr>
          <a:xfrm>
            <a:off x="837733" y="958543"/>
            <a:ext cx="7674274" cy="3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0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0E906F-DA39-A44F-9CD5-2E655992FC05}"/>
              </a:ext>
            </a:extLst>
          </p:cNvPr>
          <p:cNvSpPr/>
          <p:nvPr/>
        </p:nvSpPr>
        <p:spPr>
          <a:xfrm>
            <a:off x="167832" y="282612"/>
            <a:ext cx="6418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Identify the structure of alloy vs pure metals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F0C4B-C313-4589-A900-B1D1938CF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9" t="33688" r="7326" b="16262"/>
          <a:stretch/>
        </p:blipFill>
        <p:spPr>
          <a:xfrm>
            <a:off x="506130" y="786568"/>
            <a:ext cx="7944494" cy="38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2"/>
          </p:nvPr>
        </p:nvSpPr>
        <p:spPr>
          <a:xfrm>
            <a:off x="569650" y="761675"/>
            <a:ext cx="65481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chemeClr val="dk1"/>
                </a:solidFill>
              </a:rPr>
              <a:t>Liquids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in liquids are still packed closely together. The particles are </a:t>
            </a:r>
            <a:r>
              <a:rPr lang="en-GB" sz="2000" b="1" dirty="0">
                <a:solidFill>
                  <a:schemeClr val="dk1"/>
                </a:solidFill>
              </a:rPr>
              <a:t>more loosely bonded</a:t>
            </a:r>
            <a:r>
              <a:rPr lang="en-GB" sz="2000" dirty="0">
                <a:solidFill>
                  <a:schemeClr val="dk1"/>
                </a:solidFill>
              </a:rPr>
              <a:t> than solids.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loose bonding allows particles to move over each other allowing the liquid to flow, drip and fill the bottom of the container it is in.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Liquids have no fixed shape but have a fixed volume.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2000" dirty="0"/>
          </a:p>
        </p:txBody>
      </p:sp>
      <p:graphicFrame>
        <p:nvGraphicFramePr>
          <p:cNvPr id="278" name="Google Shape;278;p41"/>
          <p:cNvGraphicFramePr/>
          <p:nvPr>
            <p:extLst>
              <p:ext uri="{D42A27DB-BD31-4B8C-83A1-F6EECF244321}">
                <p14:modId xmlns:p14="http://schemas.microsoft.com/office/powerpoint/2010/main" val="269661620"/>
              </p:ext>
            </p:extLst>
          </p:nvPr>
        </p:nvGraphicFramePr>
        <p:xfrm>
          <a:off x="6817850" y="3035426"/>
          <a:ext cx="2142600" cy="15849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solids have a fixed shape but liquids do not?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66050"/>
            <a:ext cx="2254051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/>
          <p:nvPr/>
        </p:nvSpPr>
        <p:spPr>
          <a:xfrm>
            <a:off x="7599725" y="176275"/>
            <a:ext cx="690300" cy="1229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Identifying irreversible reaction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25EC5-FB6E-4D8B-B0B4-142FD449C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7" t="24094" r="28442" b="15450"/>
          <a:stretch/>
        </p:blipFill>
        <p:spPr>
          <a:xfrm>
            <a:off x="0" y="23360"/>
            <a:ext cx="4730344" cy="5096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1192F-5CBF-4434-92FA-F34BDBCCD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58" t="48799" r="28394" b="32746"/>
          <a:stretch/>
        </p:blipFill>
        <p:spPr>
          <a:xfrm>
            <a:off x="4730344" y="3088708"/>
            <a:ext cx="4244520" cy="1497558"/>
          </a:xfrm>
          <a:prstGeom prst="rect">
            <a:avLst/>
          </a:prstGeom>
        </p:spPr>
      </p:pic>
      <p:graphicFrame>
        <p:nvGraphicFramePr>
          <p:cNvPr id="12" name="Google Shape;140;p23">
            <a:extLst>
              <a:ext uri="{FF2B5EF4-FFF2-40B4-BE49-F238E27FC236}">
                <a16:creationId xmlns:a16="http://schemas.microsoft.com/office/drawing/2014/main" id="{80F3BB6C-ECB0-4DA6-A194-7AE1D15F9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151006"/>
              </p:ext>
            </p:extLst>
          </p:nvPr>
        </p:nvGraphicFramePr>
        <p:xfrm>
          <a:off x="6852604" y="266050"/>
          <a:ext cx="2088445" cy="20725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08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6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Bread, cakes and eggs can't be </a:t>
                      </a:r>
                      <a:r>
                        <a:rPr lang="en-US" sz="1600" b="1" i="0" dirty="0">
                          <a:solidFill>
                            <a:srgbClr val="3598DC"/>
                          </a:solidFill>
                          <a:effectLst/>
                          <a:latin typeface="Arial" panose="020B0604020202020204" pitchFamily="34" charset="0"/>
                        </a:rPr>
                        <a:t>"uncooked."</a:t>
                      </a:r>
                      <a:r>
                        <a:rPr lang="en-US" sz="1600" b="0" i="0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 Toast can't be </a:t>
                      </a:r>
                      <a:r>
                        <a:rPr lang="en-US" sz="1600" b="1" i="0" dirty="0">
                          <a:solidFill>
                            <a:srgbClr val="3598DC"/>
                          </a:solidFill>
                          <a:effectLst/>
                          <a:latin typeface="Arial" panose="020B0604020202020204" pitchFamily="34" charset="0"/>
                        </a:rPr>
                        <a:t>"unburned!“</a:t>
                      </a:r>
                      <a:endParaRPr lang="en-US" sz="16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Physical Change vs Chemical Change</a:t>
            </a:r>
            <a:endParaRPr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06F913A-511D-4F27-B96A-8A52723ECC6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90470" y="854080"/>
            <a:ext cx="3714340" cy="3585811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2000" i="0" u="none" strike="noStrike" baseline="0" dirty="0">
                <a:latin typeface="AbadiMT-CondensedExtraBold"/>
              </a:rPr>
              <a:t>A chemical change is a change in which a NEW substance is produced. During a chemical change the matter changes on a</a:t>
            </a:r>
          </a:p>
          <a:p>
            <a:pPr marL="114300" indent="0" algn="l">
              <a:buNone/>
            </a:pPr>
            <a:r>
              <a:rPr lang="en-US" sz="2000" i="0" u="none" strike="noStrike" baseline="0" dirty="0">
                <a:latin typeface="AbadiMT-CondensedExtraBold"/>
              </a:rPr>
              <a:t>molecular level. Atomic bonds are broken, and new ones are formed.</a:t>
            </a:r>
          </a:p>
          <a:p>
            <a:pPr marL="114300" indent="0" algn="l">
              <a:buNone/>
            </a:pPr>
            <a:endParaRPr lang="en-US" sz="2000" i="0" u="none" strike="noStrike" baseline="0" dirty="0">
              <a:latin typeface="AbadiMT-CondensedExtraBold"/>
            </a:endParaRPr>
          </a:p>
          <a:p>
            <a:pPr marL="114300" indent="0" algn="l">
              <a:buNone/>
            </a:pPr>
            <a:r>
              <a:rPr lang="en-US" sz="2000" i="0" u="none" strike="noStrike" baseline="0" dirty="0">
                <a:latin typeface="AbadiMT-CondensedExtraBold"/>
              </a:rPr>
              <a:t>Unlike a physical change, chemical changes CANNOT be</a:t>
            </a:r>
          </a:p>
          <a:p>
            <a:pPr marL="114300" indent="0" algn="l">
              <a:buNone/>
            </a:pPr>
            <a:r>
              <a:rPr lang="en-US" sz="2000" i="0" u="none" strike="noStrike" baseline="0" dirty="0">
                <a:latin typeface="AbadiMT-CondensedExtraBold"/>
              </a:rPr>
              <a:t>undone. </a:t>
            </a:r>
            <a:endParaRPr lang="en-US" sz="2400" i="0" u="none" strike="noStrike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79E8C-AFEA-4276-B75D-DA088022DAF4}"/>
              </a:ext>
            </a:extLst>
          </p:cNvPr>
          <p:cNvSpPr txBox="1"/>
          <p:nvPr/>
        </p:nvSpPr>
        <p:spPr>
          <a:xfrm>
            <a:off x="524940" y="876940"/>
            <a:ext cx="41499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u="none" strike="noStrike" baseline="0" dirty="0">
                <a:latin typeface="AbadiMT-CondensedExtraBold"/>
              </a:rPr>
              <a:t>A physical change is a change in which molecules may be rearranged but their internal structure has not been</a:t>
            </a:r>
          </a:p>
          <a:p>
            <a:pPr algn="l"/>
            <a:r>
              <a:rPr lang="en-US" sz="2000" i="0" u="none" strike="noStrike" baseline="0" dirty="0">
                <a:latin typeface="AbadiMT-CondensedExtraBold"/>
              </a:rPr>
              <a:t>affected. In other words, no new substance was formed</a:t>
            </a:r>
          </a:p>
          <a:p>
            <a:pPr algn="l"/>
            <a:r>
              <a:rPr lang="en-US" sz="2000" i="0" u="none" strike="noStrike" baseline="0" dirty="0">
                <a:latin typeface="AbadiMT-CondensedExtraBold"/>
              </a:rPr>
              <a:t>on a molecular level.</a:t>
            </a:r>
          </a:p>
          <a:p>
            <a:pPr algn="l"/>
            <a:endParaRPr lang="en-US" sz="2000" i="0" u="none" strike="noStrike" baseline="0" dirty="0">
              <a:latin typeface="AbadiMT-CondensedExtraBold"/>
            </a:endParaRPr>
          </a:p>
          <a:p>
            <a:pPr algn="l"/>
            <a:r>
              <a:rPr lang="en-US" sz="2000" i="0" u="none" strike="noStrike" baseline="0" dirty="0">
                <a:latin typeface="AbadiMT-CondensedExtraBold"/>
              </a:rPr>
              <a:t>During a physical change the matter may change size, shape, or form.</a:t>
            </a:r>
          </a:p>
          <a:p>
            <a:pPr algn="l"/>
            <a:endParaRPr lang="en-US" sz="2000" i="0" u="none" strike="noStrike" baseline="0" dirty="0">
              <a:latin typeface="AbadiMT-CondensedExtraBold"/>
            </a:endParaRPr>
          </a:p>
          <a:p>
            <a:pPr algn="l"/>
            <a:r>
              <a:rPr lang="en-US" sz="2000" i="0" u="none" strike="noStrike" baseline="0" dirty="0">
                <a:latin typeface="AbadiMT-CondensedExtraBold"/>
              </a:rPr>
              <a:t>In many cases, a physical change CAN be undone or reversed.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0534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49702-9656-4D26-8E2C-B5D99715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446" y="68580"/>
            <a:ext cx="4955393" cy="6944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E254F-05B9-4A99-9F9E-4DB32D0F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7078"/>
            <a:ext cx="4544539" cy="57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3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01D58-3BEF-4D6E-9D64-1F70B6308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06" y="847484"/>
            <a:ext cx="771632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9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F0671-660D-4B7B-BB86-7B71C474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10"/>
            <a:ext cx="9144000" cy="40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FBEFE-6CB4-4665-8D4A-F2FD4362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750"/>
            <a:ext cx="9144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5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78A96-4D4F-4C26-B73B-F3D9C79E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54"/>
            <a:ext cx="9144000" cy="40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5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3B341-FFFD-4062-AA2D-68215C75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44"/>
            <a:ext cx="9144000" cy="40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9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CE0BD-7FB1-4D43-85B6-9B0D3F43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31"/>
            <a:ext cx="9144000" cy="41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7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D333F-82C3-4F18-A767-DC09DA36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29"/>
            <a:ext cx="9144000" cy="40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2"/>
          </p:nvPr>
        </p:nvSpPr>
        <p:spPr>
          <a:xfrm>
            <a:off x="562050" y="980100"/>
            <a:ext cx="596448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</a:rPr>
              <a:t>Gases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in gases are spread far apart and have no bonds₁.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The particles move fast and in straight lines until they hit something. This is why they fill their containers. Particles are so spread apart that gases are often invisible.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Gases have no fixed shape or volume.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		</a:t>
            </a:r>
            <a:endParaRPr sz="2000" dirty="0"/>
          </a:p>
        </p:txBody>
      </p:sp>
      <p:graphicFrame>
        <p:nvGraphicFramePr>
          <p:cNvPr id="288" name="Google Shape;288;p42"/>
          <p:cNvGraphicFramePr/>
          <p:nvPr>
            <p:extLst>
              <p:ext uri="{D42A27DB-BD31-4B8C-83A1-F6EECF244321}">
                <p14:modId xmlns:p14="http://schemas.microsoft.com/office/powerpoint/2010/main" val="2754406245"/>
              </p:ext>
            </p:extLst>
          </p:nvPr>
        </p:nvGraphicFramePr>
        <p:xfrm>
          <a:off x="6789525" y="1749815"/>
          <a:ext cx="2142600" cy="158490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solids have a fixed shape but liquids do not?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66050"/>
            <a:ext cx="2254051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/>
          <p:nvPr/>
        </p:nvSpPr>
        <p:spPr>
          <a:xfrm>
            <a:off x="6873575" y="176288"/>
            <a:ext cx="690300" cy="12291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93" name="Google Shape;293;p42"/>
          <p:cNvGraphicFramePr/>
          <p:nvPr>
            <p:extLst>
              <p:ext uri="{D42A27DB-BD31-4B8C-83A1-F6EECF244321}">
                <p14:modId xmlns:p14="http://schemas.microsoft.com/office/powerpoint/2010/main" val="144488324"/>
              </p:ext>
            </p:extLst>
          </p:nvPr>
        </p:nvGraphicFramePr>
        <p:xfrm>
          <a:off x="6789525" y="3536390"/>
          <a:ext cx="2134475" cy="134106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6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forces of attraction between particles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FC380-D0F4-4BB4-B540-ED7391E8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19"/>
            <a:ext cx="9144000" cy="40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7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876B-64FF-40B9-8FB7-F195F167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137"/>
            <a:ext cx="9144000" cy="40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3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43600-3966-4886-8CFF-CD0C5EC6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228"/>
            <a:ext cx="9144000" cy="4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49854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Heating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Melting</a:t>
            </a:r>
            <a:r>
              <a:rPr lang="en-GB" dirty="0">
                <a:solidFill>
                  <a:schemeClr val="dk1"/>
                </a:solidFill>
              </a:rPr>
              <a:t> occurs when solids are heated and become a liquid.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Boiling</a:t>
            </a:r>
            <a:r>
              <a:rPr lang="en-GB" dirty="0">
                <a:solidFill>
                  <a:schemeClr val="dk1"/>
                </a:solidFill>
              </a:rPr>
              <a:t> occurs when liquids are heated and become a gas.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The temperatures that this happens are called </a:t>
            </a:r>
            <a:r>
              <a:rPr lang="en-GB" b="1" dirty="0">
                <a:solidFill>
                  <a:schemeClr val="dk1"/>
                </a:solidFill>
              </a:rPr>
              <a:t>melting points </a:t>
            </a:r>
            <a:r>
              <a:rPr lang="en-GB" dirty="0">
                <a:solidFill>
                  <a:schemeClr val="dk1"/>
                </a:solidFill>
              </a:rPr>
              <a:t>and </a:t>
            </a:r>
            <a:r>
              <a:rPr lang="en-GB" b="1" dirty="0">
                <a:solidFill>
                  <a:schemeClr val="dk1"/>
                </a:solidFill>
              </a:rPr>
              <a:t>boiling points</a:t>
            </a:r>
            <a:r>
              <a:rPr lang="en-GB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Evaporation</a:t>
            </a:r>
            <a:r>
              <a:rPr lang="en-GB" dirty="0">
                <a:solidFill>
                  <a:schemeClr val="dk1"/>
                </a:solidFill>
              </a:rPr>
              <a:t> is similar to boiling as liquids become gases, but this can happen at any temperature and is usually slow.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950" y="1001700"/>
            <a:ext cx="3256625" cy="283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43"/>
          <p:cNvGraphicFramePr/>
          <p:nvPr>
            <p:extLst>
              <p:ext uri="{D42A27DB-BD31-4B8C-83A1-F6EECF244321}">
                <p14:modId xmlns:p14="http://schemas.microsoft.com/office/powerpoint/2010/main" val="3540316399"/>
              </p:ext>
            </p:extLst>
          </p:nvPr>
        </p:nvGraphicFramePr>
        <p:xfrm>
          <a:off x="5595949" y="3872910"/>
          <a:ext cx="3140625" cy="10057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314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Are particles speeding up or slowing down when heated?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describe states of matter using the particle model</a:t>
            </a:r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49854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Cooling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Condensation</a:t>
            </a:r>
            <a:r>
              <a:rPr lang="en-GB">
                <a:solidFill>
                  <a:schemeClr val="dk1"/>
                </a:solidFill>
              </a:rPr>
              <a:t> occurs when a gas loses heat and changes into a liquid.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Freezing </a:t>
            </a:r>
            <a:r>
              <a:rPr lang="en-GB">
                <a:solidFill>
                  <a:schemeClr val="dk1"/>
                </a:solidFill>
              </a:rPr>
              <a:t>occurs when a liquid loses heat and changes into a solid.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Different substances have different temperatures that they freeze at. This is called a </a:t>
            </a:r>
            <a:r>
              <a:rPr lang="en-GB" b="1">
                <a:solidFill>
                  <a:schemeClr val="dk1"/>
                </a:solidFill>
              </a:rPr>
              <a:t>freezing point.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graphicFrame>
        <p:nvGraphicFramePr>
          <p:cNvPr id="308" name="Google Shape;308;p44"/>
          <p:cNvGraphicFramePr/>
          <p:nvPr>
            <p:extLst>
              <p:ext uri="{D42A27DB-BD31-4B8C-83A1-F6EECF244321}">
                <p14:modId xmlns:p14="http://schemas.microsoft.com/office/powerpoint/2010/main" val="725257445"/>
              </p:ext>
            </p:extLst>
          </p:nvPr>
        </p:nvGraphicFramePr>
        <p:xfrm>
          <a:off x="5720450" y="3871670"/>
          <a:ext cx="3140625" cy="1005780"/>
        </p:xfrm>
        <a:graphic>
          <a:graphicData uri="http://schemas.openxmlformats.org/drawingml/2006/table">
            <a:tbl>
              <a:tblPr>
                <a:noFill/>
                <a:tableStyleId>{446742DB-69F3-459F-BEF0-F4925C27467B}</a:tableStyleId>
              </a:tblPr>
              <a:tblGrid>
                <a:gridCol w="314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4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Are particles speeding up or slowing down when cooled?</a:t>
                      </a:r>
                      <a:endParaRPr sz="14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5" y="954563"/>
            <a:ext cx="3301250" cy="272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791BACA7-EA7A-4DA5-A01E-2D93A564F5F5}"/>
</file>

<file path=customXml/itemProps2.xml><?xml version="1.0" encoding="utf-8"?>
<ds:datastoreItem xmlns:ds="http://schemas.openxmlformats.org/officeDocument/2006/customXml" ds:itemID="{FC1C331F-9F12-4B4C-9F6F-C500843FA3DC}"/>
</file>

<file path=customXml/itemProps3.xml><?xml version="1.0" encoding="utf-8"?>
<ds:datastoreItem xmlns:ds="http://schemas.openxmlformats.org/officeDocument/2006/customXml" ds:itemID="{85D4F473-3C9D-47DC-AEAF-40C8659E85D3}"/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2760</Words>
  <Application>Microsoft Office PowerPoint</Application>
  <PresentationFormat>On-screen Show (16:9)</PresentationFormat>
  <Paragraphs>524</Paragraphs>
  <Slides>72</Slides>
  <Notes>49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Century Gothic</vt:lpstr>
      <vt:lpstr>AbadiMT-CondensedExtraBold</vt:lpstr>
      <vt:lpstr>Calibri</vt:lpstr>
      <vt:lpstr>Cambria Math</vt:lpstr>
      <vt:lpstr>KBPlanetEarth</vt:lpstr>
      <vt:lpstr>Arial</vt:lpstr>
      <vt:lpstr>KG Miss Kindergarten</vt:lpstr>
      <vt:lpstr>ASC EDI Template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Match the following definitions with the correct property.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Elements on Periodic Table</vt:lpstr>
      <vt:lpstr>Types of elements on periodic Table</vt:lpstr>
      <vt:lpstr>Metals and Non metals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MODEL</dc:title>
  <dc:creator>Nicholas Hong</dc:creator>
  <cp:lastModifiedBy>Nicholas Hong</cp:lastModifiedBy>
  <cp:revision>49</cp:revision>
  <dcterms:modified xsi:type="dcterms:W3CDTF">2020-11-14T06:00:02Z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42000.0000000000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